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3" r:id="rId3"/>
    <p:sldId id="364" r:id="rId5"/>
    <p:sldId id="365" r:id="rId6"/>
    <p:sldId id="366" r:id="rId7"/>
    <p:sldId id="367"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421" r:id="rId24"/>
    <p:sldId id="383" r:id="rId25"/>
    <p:sldId id="422" r:id="rId26"/>
    <p:sldId id="384" r:id="rId27"/>
    <p:sldId id="423" r:id="rId28"/>
    <p:sldId id="385" r:id="rId29"/>
    <p:sldId id="386" r:id="rId30"/>
    <p:sldId id="387" r:id="rId31"/>
    <p:sldId id="424" r:id="rId32"/>
    <p:sldId id="388" r:id="rId33"/>
    <p:sldId id="389" r:id="rId34"/>
    <p:sldId id="390" r:id="rId35"/>
    <p:sldId id="425" r:id="rId36"/>
    <p:sldId id="314" r:id="rId37"/>
    <p:sldId id="326" r:id="rId38"/>
    <p:sldId id="335" r:id="rId39"/>
    <p:sldId id="336" r:id="rId40"/>
    <p:sldId id="337" r:id="rId41"/>
    <p:sldId id="338" r:id="rId42"/>
    <p:sldId id="339" r:id="rId43"/>
    <p:sldId id="341" r:id="rId44"/>
    <p:sldId id="340" r:id="rId45"/>
    <p:sldId id="342" r:id="rId46"/>
    <p:sldId id="343" r:id="rId47"/>
    <p:sldId id="344" r:id="rId48"/>
    <p:sldId id="345" r:id="rId49"/>
    <p:sldId id="346" r:id="rId50"/>
    <p:sldId id="347" r:id="rId51"/>
    <p:sldId id="348" r:id="rId52"/>
    <p:sldId id="349" r:id="rId53"/>
    <p:sldId id="350" r:id="rId54"/>
    <p:sldId id="351" r:id="rId55"/>
    <p:sldId id="352" r:id="rId56"/>
    <p:sldId id="353" r:id="rId57"/>
    <p:sldId id="354" r:id="rId58"/>
    <p:sldId id="355" r:id="rId59"/>
    <p:sldId id="356" r:id="rId60"/>
    <p:sldId id="357" r:id="rId61"/>
    <p:sldId id="358" r:id="rId62"/>
    <p:sldId id="359" r:id="rId63"/>
    <p:sldId id="360" r:id="rId64"/>
    <p:sldId id="361" r:id="rId65"/>
    <p:sldId id="394" r:id="rId66"/>
  </p:sldIdLst>
  <p:sldSz cx="12190095" cy="685927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4C49"/>
    <a:srgbClr val="008A83"/>
    <a:srgbClr val="E71F19"/>
    <a:srgbClr val="F04E3F"/>
    <a:srgbClr val="31B8B4"/>
    <a:srgbClr val="E94E60"/>
    <a:srgbClr val="27C5D6"/>
    <a:srgbClr val="F58C65"/>
    <a:srgbClr val="74AD93"/>
    <a:srgbClr val="4FC3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2" autoAdjust="0"/>
    <p:restoredTop sz="97926" autoAdjust="0"/>
  </p:normalViewPr>
  <p:slideViewPr>
    <p:cSldViewPr snapToGrid="0">
      <p:cViewPr varScale="1">
        <p:scale>
          <a:sx n="87" d="100"/>
          <a:sy n="87"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61.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lumMod val="95000"/>
              </a:schemeClr>
            </a:gs>
            <a:gs pos="0">
              <a:schemeClr val="bg1">
                <a:lumMod val="9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tags" Target="../tags/tag10.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tags" Target="../tags/tag20.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2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tags" Target="../tags/tag2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tags" Target="../tags/tag27.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tags" Target="../tags/tag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tags" Target="../tags/tag2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31.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tags" Target="../tags/tag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tags" Target="../tags/tag34.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tags" Target="../tags/tag35.xml"/></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tags" Target="../tags/tag36.xml"/><Relationship Id="rId1" Type="http://schemas.openxmlformats.org/officeDocument/2006/relationships/image" Target="../media/image35.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39.png"/><Relationship Id="rId2" Type="http://schemas.openxmlformats.org/officeDocument/2006/relationships/tags" Target="../tags/tag37.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tags" Target="../tags/tag3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tags" Target="../tags/tag3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tags" Target="../tags/tag41.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46.png"/><Relationship Id="rId1" Type="http://schemas.openxmlformats.org/officeDocument/2006/relationships/tags" Target="../tags/tag42.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43.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tags" Target="../tags/tag44.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50.png"/><Relationship Id="rId1" Type="http://schemas.openxmlformats.org/officeDocument/2006/relationships/tags" Target="../tags/tag4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48.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tags" Target="../tags/tag49.xm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xml"/><Relationship Id="rId2" Type="http://schemas.openxmlformats.org/officeDocument/2006/relationships/image" Target="../media/image55.png"/><Relationship Id="rId1" Type="http://schemas.openxmlformats.org/officeDocument/2006/relationships/tags" Target="../tags/tag50.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tags" Target="../tags/tag51.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tags" Target="../tags/tag52.xml"/></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1.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tags" Target="../tags/tag53.xml"/></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tags" Target="../tags/tag54.xml"/></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tags" Target="../tags/tag55.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hyperlink" Target="https://blog.csdn.net/canney_chen/article/details/54693563" TargetMode="External"/><Relationship Id="rId2" Type="http://schemas.openxmlformats.org/officeDocument/2006/relationships/hyperlink" Target="https://github.com/canney-chen/android-projects/tree/master/Level" TargetMode="External"/><Relationship Id="rId1" Type="http://schemas.openxmlformats.org/officeDocument/2006/relationships/tags" Target="../tags/tag56.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tags" Target="../tags/tag57.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tags" Target="../tags/tag58.xml"/></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tags" Target="../tags/tag59.xml"/></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tags" Target="../tags/tag6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tags" Target="../tags/tag8.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0"/>
            <a:ext cx="12192000" cy="6858000"/>
          </a:xfrm>
          <a:prstGeom prst="rect">
            <a:avLst/>
          </a:prstGeom>
          <a:noFill/>
          <a:ln>
            <a:noFill/>
          </a:ln>
        </p:spPr>
      </p:pic>
      <p:sp>
        <p:nvSpPr>
          <p:cNvPr id="28" name="矩形 27"/>
          <p:cNvSpPr/>
          <p:nvPr/>
        </p:nvSpPr>
        <p:spPr>
          <a:xfrm>
            <a:off x="-1" y="1"/>
            <a:ext cx="12190413" cy="6857999"/>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755900" y="1478377"/>
            <a:ext cx="6291943" cy="2987214"/>
            <a:chOff x="2997200" y="1087840"/>
            <a:chExt cx="6291943" cy="2987214"/>
          </a:xfrm>
        </p:grpSpPr>
        <p:sp>
          <p:nvSpPr>
            <p:cNvPr id="11" name="文本框 283"/>
            <p:cNvSpPr txBox="1"/>
            <p:nvPr/>
          </p:nvSpPr>
          <p:spPr>
            <a:xfrm>
              <a:off x="4289779" y="3025355"/>
              <a:ext cx="3738880" cy="953135"/>
            </a:xfrm>
            <a:prstGeom prst="rect">
              <a:avLst/>
            </a:prstGeom>
            <a:noFill/>
          </p:spPr>
          <p:txBody>
            <a:bodyPr wrap="none" rtlCol="0">
              <a:spAutoFit/>
            </a:bodyPr>
            <a:lstStyle/>
            <a:p>
              <a:pPr algn="ctr"/>
              <a:r>
                <a:rPr lang="zh-CN" altLang="en-US" sz="5600" b="1" dirty="0">
                  <a:solidFill>
                    <a:schemeClr val="bg1">
                      <a:lumMod val="85000"/>
                    </a:schemeClr>
                  </a:solidFill>
                  <a:latin typeface="微软雅黑" panose="020B0503020204020204" pitchFamily="34" charset="-122"/>
                  <a:ea typeface="微软雅黑" panose="020B0503020204020204" pitchFamily="34" charset="-122"/>
                </a:rPr>
                <a:t>安卓传感器</a:t>
              </a:r>
              <a:endParaRPr lang="zh-CN" altLang="en-US" sz="56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997200" y="2919354"/>
              <a:ext cx="6291943" cy="1155700"/>
              <a:chOff x="2959100" y="2919354"/>
              <a:chExt cx="6291943" cy="1155700"/>
            </a:xfrm>
          </p:grpSpPr>
          <p:cxnSp>
            <p:nvCxnSpPr>
              <p:cNvPr id="15" name="直接连接符 14"/>
              <p:cNvCxnSpPr/>
              <p:nvPr/>
            </p:nvCxnSpPr>
            <p:spPr>
              <a:xfrm>
                <a:off x="2959100" y="2919354"/>
                <a:ext cx="62919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959100" y="4075054"/>
                <a:ext cx="62919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 name="文本框 283"/>
            <p:cNvSpPr txBox="1"/>
            <p:nvPr/>
          </p:nvSpPr>
          <p:spPr>
            <a:xfrm>
              <a:off x="3559809" y="1087840"/>
              <a:ext cx="5158105" cy="1861185"/>
            </a:xfrm>
            <a:prstGeom prst="rect">
              <a:avLst/>
            </a:prstGeom>
            <a:noFill/>
          </p:spPr>
          <p:txBody>
            <a:bodyPr wrap="none" rtlCol="0">
              <a:spAutoFit/>
            </a:bodyPr>
            <a:lstStyle/>
            <a:p>
              <a:pPr algn="ctr"/>
              <a:r>
                <a:rPr lang="en-US" sz="11500" b="1" dirty="0">
                  <a:solidFill>
                    <a:schemeClr val="bg1">
                      <a:lumMod val="85000"/>
                    </a:schemeClr>
                  </a:solidFill>
                  <a:latin typeface="微软雅黑" panose="020B0503020204020204" pitchFamily="34" charset="-122"/>
                  <a:ea typeface="微软雅黑" panose="020B0503020204020204" pitchFamily="34" charset="-122"/>
                </a:rPr>
                <a:t>Sensor</a:t>
              </a:r>
              <a:endParaRPr lang="en-US" sz="5400" b="1" dirty="0">
                <a:solidFill>
                  <a:schemeClr val="accent1">
                    <a:lumMod val="75000"/>
                  </a:schemeClr>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556346" y="380944"/>
            <a:ext cx="1104841" cy="1067633"/>
            <a:chOff x="469264" y="319837"/>
            <a:chExt cx="1104841" cy="1067633"/>
          </a:xfrm>
        </p:grpSpPr>
        <p:sp>
          <p:nvSpPr>
            <p:cNvPr id="107" name="等腰三角形 106"/>
            <p:cNvSpPr/>
            <p:nvPr/>
          </p:nvSpPr>
          <p:spPr>
            <a:xfrm>
              <a:off x="469264" y="319837"/>
              <a:ext cx="1048148" cy="903577"/>
            </a:xfrm>
            <a:prstGeom prst="triangl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08" name="等腰三角形 107"/>
            <p:cNvSpPr/>
            <p:nvPr/>
          </p:nvSpPr>
          <p:spPr>
            <a:xfrm rot="3603673">
              <a:off x="598241" y="411606"/>
              <a:ext cx="1048150" cy="90357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750"/>
                                        <p:tgtEl>
                                          <p:spTgt spid="28"/>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p:tgtEl>
                                          <p:spTgt spid="10"/>
                                        </p:tgtEl>
                                        <p:attrNameLst>
                                          <p:attrName>ppt_y</p:attrName>
                                        </p:attrNameLst>
                                      </p:cBhvr>
                                      <p:tavLst>
                                        <p:tav tm="0">
                                          <p:val>
                                            <p:strVal val="#ppt_y+#ppt_h*1.125000"/>
                                          </p:val>
                                        </p:tav>
                                        <p:tav tm="100000">
                                          <p:val>
                                            <p:strVal val="#ppt_y"/>
                                          </p:val>
                                        </p:tav>
                                      </p:tavLst>
                                    </p:anim>
                                    <p:animEffect transition="in" filter="wipe(up)">
                                      <p:cBhvr>
                                        <p:cTn id="12" dur="750"/>
                                        <p:tgtEl>
                                          <p:spTgt spid="10"/>
                                        </p:tgtEl>
                                      </p:cBhvr>
                                    </p:animEffect>
                                  </p:childTnLst>
                                </p:cTn>
                              </p:par>
                              <p:par>
                                <p:cTn id="13" presetID="42" presetClass="entr" presetSubtype="0" fill="hold" nodeType="withEffect">
                                  <p:stCondLst>
                                    <p:cond delay="0"/>
                                  </p:stCondLst>
                                  <p:childTnLst>
                                    <p:set>
                                      <p:cBhvr>
                                        <p:cTn id="14" dur="1" fill="hold">
                                          <p:stCondLst>
                                            <p:cond delay="0"/>
                                          </p:stCondLst>
                                        </p:cTn>
                                        <p:tgtEl>
                                          <p:spTgt spid="123"/>
                                        </p:tgtEl>
                                        <p:attrNameLst>
                                          <p:attrName>style.visibility</p:attrName>
                                        </p:attrNameLst>
                                      </p:cBhvr>
                                      <p:to>
                                        <p:strVal val="visible"/>
                                      </p:to>
                                    </p:set>
                                    <p:animEffect transition="in" filter="fade">
                                      <p:cBhvr>
                                        <p:cTn id="15" dur="1000"/>
                                        <p:tgtEl>
                                          <p:spTgt spid="123"/>
                                        </p:tgtEl>
                                      </p:cBhvr>
                                    </p:animEffect>
                                    <p:anim calcmode="lin" valueType="num">
                                      <p:cBhvr>
                                        <p:cTn id="16" dur="1000" fill="hold"/>
                                        <p:tgtEl>
                                          <p:spTgt spid="123"/>
                                        </p:tgtEl>
                                        <p:attrNameLst>
                                          <p:attrName>ppt_x</p:attrName>
                                        </p:attrNameLst>
                                      </p:cBhvr>
                                      <p:tavLst>
                                        <p:tav tm="0">
                                          <p:val>
                                            <p:strVal val="#ppt_x"/>
                                          </p:val>
                                        </p:tav>
                                        <p:tav tm="100000">
                                          <p:val>
                                            <p:strVal val="#ppt_x"/>
                                          </p:val>
                                        </p:tav>
                                      </p:tavLst>
                                    </p:anim>
                                    <p:anim calcmode="lin" valueType="num">
                                      <p:cBhvr>
                                        <p:cTn id="17" dur="1000" fill="hold"/>
                                        <p:tgtEl>
                                          <p:spTgt spid="1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传感器的识别</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864870" y="1796098"/>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我咋知道我的手机上有什么传感器？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custDataLst>
              <p:tags r:id="rId2"/>
            </p:custDataLst>
          </p:nvPr>
        </p:nvPicPr>
        <p:blipFill>
          <a:blip r:embed="rId3"/>
          <a:stretch>
            <a:fillRect/>
          </a:stretch>
        </p:blipFill>
        <p:spPr>
          <a:xfrm>
            <a:off x="6482080" y="1296035"/>
            <a:ext cx="2037080" cy="1461770"/>
          </a:xfrm>
          <a:prstGeom prst="rect">
            <a:avLst/>
          </a:prstGeom>
        </p:spPr>
      </p:pic>
      <p:sp>
        <p:nvSpPr>
          <p:cNvPr id="7" name="TextBox 21"/>
          <p:cNvSpPr txBox="1"/>
          <p:nvPr/>
        </p:nvSpPr>
        <p:spPr>
          <a:xfrm>
            <a:off x="864870" y="3625533"/>
            <a:ext cx="155829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试试呗</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4"/>
          <a:stretch>
            <a:fillRect/>
          </a:stretch>
        </p:blipFill>
        <p:spPr>
          <a:xfrm>
            <a:off x="2588260" y="3401060"/>
            <a:ext cx="1905000" cy="1905000"/>
          </a:xfrm>
          <a:prstGeom prst="rect">
            <a:avLst/>
          </a:prstGeom>
        </p:spPr>
      </p:pic>
      <p:sp>
        <p:nvSpPr>
          <p:cNvPr id="9" name="TextBox 21"/>
          <p:cNvSpPr txBox="1"/>
          <p:nvPr/>
        </p:nvSpPr>
        <p:spPr>
          <a:xfrm>
            <a:off x="5400040" y="3759201"/>
            <a:ext cx="5351780" cy="193802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伟大的Android传感器框架给我们提供了几个能够在运行的时候轻松确定设备上有哪些传感器的方法，以及每个传感器的特性，例如最大量程、分辨率和功率要求。</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11" name="图片 10"/>
          <p:cNvPicPr>
            <a:picLocks noChangeAspect="1"/>
          </p:cNvPicPr>
          <p:nvPr/>
        </p:nvPicPr>
        <p:blipFill>
          <a:blip r:embed="rId5"/>
          <a:stretch>
            <a:fillRect/>
          </a:stretch>
        </p:blipFill>
        <p:spPr>
          <a:xfrm>
            <a:off x="9370060" y="1296035"/>
            <a:ext cx="1858010" cy="18580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传感器的识别</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9" name="TextBox 21"/>
          <p:cNvSpPr txBox="1"/>
          <p:nvPr/>
        </p:nvSpPr>
        <p:spPr>
          <a:xfrm>
            <a:off x="884555" y="1366203"/>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我们可以将过程分为几个步骤。</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884555" y="1888173"/>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1.获得对传感器服务的引用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13" name="图片 12"/>
          <p:cNvPicPr>
            <a:picLocks noChangeAspect="1"/>
          </p:cNvPicPr>
          <p:nvPr/>
        </p:nvPicPr>
        <p:blipFill>
          <a:blip r:embed="rId2"/>
          <a:stretch>
            <a:fillRect/>
          </a:stretch>
        </p:blipFill>
        <p:spPr>
          <a:xfrm>
            <a:off x="1028065" y="2580005"/>
            <a:ext cx="10968990" cy="1002665"/>
          </a:xfrm>
          <a:prstGeom prst="rect">
            <a:avLst/>
          </a:prstGeom>
        </p:spPr>
      </p:pic>
      <p:sp>
        <p:nvSpPr>
          <p:cNvPr id="14" name="TextBox 21"/>
          <p:cNvSpPr txBox="1"/>
          <p:nvPr/>
        </p:nvSpPr>
        <p:spPr>
          <a:xfrm>
            <a:off x="884555" y="4019550"/>
            <a:ext cx="900557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2.调用getSensorList()方法并使用TYPE_ALL常量来获取设备上每种传感器的列表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15" name="图片 14"/>
          <p:cNvPicPr>
            <a:picLocks noChangeAspect="1"/>
          </p:cNvPicPr>
          <p:nvPr/>
        </p:nvPicPr>
        <p:blipFill>
          <a:blip r:embed="rId3"/>
          <a:stretch>
            <a:fillRect/>
          </a:stretch>
        </p:blipFill>
        <p:spPr>
          <a:xfrm>
            <a:off x="884555" y="5054600"/>
            <a:ext cx="10739120" cy="414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p:bldP spid="5" grpId="1"/>
      <p:bldP spid="14" grpId="0"/>
      <p:bldP spid="1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监控传感器事件</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10" name="TextBox 21"/>
          <p:cNvSpPr txBox="1"/>
          <p:nvPr/>
        </p:nvSpPr>
        <p:spPr>
          <a:xfrm>
            <a:off x="755015" y="1503998"/>
            <a:ext cx="729234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我们在什么情况下需要调用这个接口？</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3" name="TextBox 21"/>
          <p:cNvSpPr txBox="1"/>
          <p:nvPr/>
        </p:nvSpPr>
        <p:spPr>
          <a:xfrm>
            <a:off x="873760" y="2123758"/>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1.传感器的准确度发生了变化</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873760" y="2957830"/>
            <a:ext cx="10158095" cy="304609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在这种情况下，系统会调用onAccuracyChanged()方法，提供对于发生变化的Sensor对象的引用以及传感器的新准确度。</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准确度由以下4个状态常量之一表示：SENSOR_STATUS_ACCURACY_LOW、SENSOR_STATUS_ACCURACY_MEDIUM、SENSOR_STATUS_ACCURACY_HIGH 或 SENSOR_STATUS_UNRELIABLE。</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P spid="3" grpId="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监控传感器事件</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10" name="TextBox 21"/>
          <p:cNvSpPr txBox="1"/>
          <p:nvPr/>
        </p:nvSpPr>
        <p:spPr>
          <a:xfrm>
            <a:off x="755015" y="1503998"/>
            <a:ext cx="729234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我们在什么情况下需要调用这个接口？</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3" name="TextBox 21"/>
          <p:cNvSpPr txBox="1"/>
          <p:nvPr/>
        </p:nvSpPr>
        <p:spPr>
          <a:xfrm>
            <a:off x="873760" y="212375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传感器报告了新的值</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873760" y="3025775"/>
            <a:ext cx="10158095" cy="230695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在这种情况下，系统会调用onSensorChanged()方法，提供SensorEvent对象。</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SensorEvent对象包含关于新传感器数据的信息，包括：数据的准确度、生成数据的传感器、生成数据的时间戳以及传感器记录的新数据。</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2950845" y="105410"/>
            <a:ext cx="6192520" cy="664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10" grpId="1"/>
      <p:bldP spid="3" grpId="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传感器坐标系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10" name="TextBox 21"/>
          <p:cNvSpPr txBox="1"/>
          <p:nvPr/>
        </p:nvSpPr>
        <p:spPr>
          <a:xfrm>
            <a:off x="873760" y="1297623"/>
            <a:ext cx="729234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我们知道坐标系是在很多传感器中需要用到的必不可少的东西。</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873760" y="2957830"/>
            <a:ext cx="6095365" cy="304609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通常，传感器框架使用标准的 3 轴坐标系来表示数据值。对于大多数传感器，当设备处于默认屏幕方向时，会相对于设备屏幕来定义坐标系（参见图 1）。当设备处于默认屏幕方向时，X 轴为水平向右延伸，Y 轴为垂直向上延伸，Z 轴为垂直于屏幕向外延伸。在此坐标系中，屏幕后面的坐标将具有负 Z 值。</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2"/>
          <a:stretch>
            <a:fillRect/>
          </a:stretch>
        </p:blipFill>
        <p:spPr>
          <a:xfrm>
            <a:off x="8166100" y="1952625"/>
            <a:ext cx="3043555" cy="3818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传感器坐标系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10" name="TextBox 21"/>
          <p:cNvSpPr txBox="1"/>
          <p:nvPr/>
        </p:nvSpPr>
        <p:spPr>
          <a:xfrm>
            <a:off x="862965" y="4288473"/>
            <a:ext cx="7292340" cy="230695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当设备的屏幕方向改变时，坐标轴</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不会</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转换，也就是说，传感器的坐标系</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不会</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随着设备的移动而改变。</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应用不能假设设备的自然（默认）屏幕方向是竖屏。许多平板设备的自然屏幕方向为横屏。传感器坐标系始终基于设备的</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自然屏幕方向</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862965" y="1156653"/>
            <a:ext cx="6095365" cy="341503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在通用的一些传感器中，以下传感器使用此坐标系：</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 加速度传感器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 重力传感器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 陀螺仪</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 线性加速度传感器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 地磁场传感器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2"/>
          <a:stretch>
            <a:fillRect/>
          </a:stretch>
        </p:blipFill>
        <p:spPr>
          <a:xfrm>
            <a:off x="8682990" y="2013585"/>
            <a:ext cx="3043555" cy="3818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50153" y="0"/>
            <a:ext cx="4947230" cy="6859588"/>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5"/>
          <p:cNvSpPr txBox="1"/>
          <p:nvPr/>
        </p:nvSpPr>
        <p:spPr>
          <a:xfrm>
            <a:off x="2076659" y="2180780"/>
            <a:ext cx="2842553" cy="2215991"/>
          </a:xfrm>
          <a:prstGeom prst="rect">
            <a:avLst/>
          </a:prstGeom>
          <a:noFill/>
        </p:spPr>
        <p:txBody>
          <a:bodyPr wrap="square" rtlCol="0">
            <a:spAutoFit/>
          </a:bodyPr>
          <a:lstStyle/>
          <a:p>
            <a:pPr algn="ctr"/>
            <a:r>
              <a:rPr lang="en-US" altLang="zh-CN" sz="13800" dirty="0">
                <a:solidFill>
                  <a:schemeClr val="accent1">
                    <a:lumMod val="75000"/>
                  </a:schemeClr>
                </a:solidFill>
                <a:latin typeface="张海山锐线体简" panose="02000000000000000000" pitchFamily="2" charset="-122"/>
                <a:ea typeface="张海山锐线体简" panose="02000000000000000000" pitchFamily="2" charset="-122"/>
              </a:rPr>
              <a:t>02</a:t>
            </a:r>
            <a:endParaRPr lang="zh-CN" altLang="en-US" sz="13800" dirty="0">
              <a:solidFill>
                <a:schemeClr val="accent1">
                  <a:lumMod val="75000"/>
                </a:schemeClr>
              </a:solidFill>
              <a:latin typeface="张海山锐线体简" panose="02000000000000000000" pitchFamily="2" charset="-122"/>
              <a:ea typeface="张海山锐线体简" panose="02000000000000000000" pitchFamily="2" charset="-122"/>
            </a:endParaRPr>
          </a:p>
        </p:txBody>
      </p:sp>
      <p:grpSp>
        <p:nvGrpSpPr>
          <p:cNvPr id="2" name="组合 1"/>
          <p:cNvGrpSpPr/>
          <p:nvPr/>
        </p:nvGrpSpPr>
        <p:grpSpPr>
          <a:xfrm>
            <a:off x="6788652" y="2537850"/>
            <a:ext cx="3246994" cy="1528167"/>
            <a:chOff x="982936" y="2537850"/>
            <a:chExt cx="3246994" cy="1528167"/>
          </a:xfrm>
        </p:grpSpPr>
        <p:sp>
          <p:nvSpPr>
            <p:cNvPr id="13" name="文本框 2"/>
            <p:cNvSpPr txBox="1"/>
            <p:nvPr/>
          </p:nvSpPr>
          <p:spPr>
            <a:xfrm>
              <a:off x="982936" y="2537850"/>
              <a:ext cx="1885315" cy="521970"/>
            </a:xfrm>
            <a:prstGeom prst="rect">
              <a:avLst/>
            </a:prstGeom>
            <a:solidFill>
              <a:schemeClr val="accent1">
                <a:lumMod val="75000"/>
              </a:schemeClr>
            </a:solidFill>
            <a:ln w="19050">
              <a:noFill/>
            </a:ln>
            <a:effectLst/>
          </p:spPr>
          <p:txBody>
            <a:bodyPr wrap="square" rtlCol="0">
              <a:spAutoFit/>
            </a:bodyPr>
            <a:lstStyle/>
            <a:p>
              <a:pPr algn="ctr"/>
              <a:r>
                <a:rPr lang="zh-CN" sz="2800" dirty="0">
                  <a:solidFill>
                    <a:schemeClr val="bg1"/>
                  </a:solidFill>
                  <a:latin typeface="张海山锐线体简" panose="02000000000000000000" pitchFamily="2" charset="-122"/>
                  <a:ea typeface="张海山锐线体简" panose="02000000000000000000" pitchFamily="2" charset="-122"/>
                </a:rPr>
                <a:t>传感器之</a:t>
              </a:r>
              <a:endParaRPr lang="zh-CN" sz="2800" dirty="0">
                <a:solidFill>
                  <a:schemeClr val="bg1"/>
                </a:solidFill>
                <a:latin typeface="张海山锐线体简" panose="02000000000000000000" pitchFamily="2" charset="-122"/>
                <a:ea typeface="张海山锐线体简" panose="02000000000000000000" pitchFamily="2" charset="-122"/>
              </a:endParaRPr>
            </a:p>
          </p:txBody>
        </p:sp>
        <p:sp>
          <p:nvSpPr>
            <p:cNvPr id="15" name="文本框 12"/>
            <p:cNvSpPr txBox="1"/>
            <p:nvPr/>
          </p:nvSpPr>
          <p:spPr>
            <a:xfrm>
              <a:off x="2688484" y="3157059"/>
              <a:ext cx="1402080" cy="829945"/>
            </a:xfrm>
            <a:prstGeom prst="rect">
              <a:avLst/>
            </a:prstGeom>
            <a:noFill/>
          </p:spPr>
          <p:txBody>
            <a:bodyPr wrap="none" rtlCol="0">
              <a:spAutoFit/>
            </a:bodyPr>
            <a:lstStyle/>
            <a:p>
              <a:pPr algn="ctr"/>
              <a:r>
                <a:rPr lang="zh-CN" altLang="en-US" sz="4800"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类型</a:t>
              </a:r>
              <a:endParaRPr lang="zh-CN" altLang="en-US" sz="4800" b="1"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16" name="矩形 15"/>
            <p:cNvSpPr/>
            <p:nvPr/>
          </p:nvSpPr>
          <p:spPr>
            <a:xfrm>
              <a:off x="989930" y="4048017"/>
              <a:ext cx="3240000" cy="18000"/>
            </a:xfrm>
            <a:prstGeom prst="rect">
              <a:avLst/>
            </a:prstGeom>
            <a:solidFill>
              <a:schemeClr val="tx2">
                <a:lumMod val="5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916940" y="1501458"/>
            <a:ext cx="535178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传感器如此之多，或许我们会感到有些混乱</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6737985" y="1250315"/>
            <a:ext cx="1149350" cy="1143000"/>
          </a:xfrm>
          <a:prstGeom prst="rect">
            <a:avLst/>
          </a:prstGeom>
        </p:spPr>
      </p:pic>
      <p:sp>
        <p:nvSpPr>
          <p:cNvPr id="5" name="TextBox 21"/>
          <p:cNvSpPr txBox="1"/>
          <p:nvPr/>
        </p:nvSpPr>
        <p:spPr>
          <a:xfrm>
            <a:off x="916940" y="3461068"/>
            <a:ext cx="535178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我们可以将他们依据某些属性进行简单的归纳</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下箭头 6"/>
          <p:cNvSpPr/>
          <p:nvPr/>
        </p:nvSpPr>
        <p:spPr>
          <a:xfrm>
            <a:off x="3232150" y="2393315"/>
            <a:ext cx="248285" cy="75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TextBox 21"/>
          <p:cNvSpPr txBox="1"/>
          <p:nvPr/>
        </p:nvSpPr>
        <p:spPr>
          <a:xfrm>
            <a:off x="916940" y="5541328"/>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于是我们就有了这样的三个大类</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1" name="TextBox 21"/>
          <p:cNvSpPr txBox="1"/>
          <p:nvPr/>
        </p:nvSpPr>
        <p:spPr>
          <a:xfrm>
            <a:off x="7056755" y="3492183"/>
            <a:ext cx="4828540" cy="1198880"/>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环境传感器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3.</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2" name="下箭头 11"/>
          <p:cNvSpPr/>
          <p:nvPr/>
        </p:nvSpPr>
        <p:spPr>
          <a:xfrm>
            <a:off x="3232150" y="4410075"/>
            <a:ext cx="248285" cy="75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下箭头 12"/>
          <p:cNvSpPr/>
          <p:nvPr/>
        </p:nvSpPr>
        <p:spPr>
          <a:xfrm rot="13740000">
            <a:off x="6434455" y="4888865"/>
            <a:ext cx="248285" cy="754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bldLvl="0" animBg="1"/>
      <p:bldP spid="7" grpId="1" animBg="1"/>
      <p:bldP spid="5" grpId="0"/>
      <p:bldP spid="5" grpId="1"/>
      <p:bldP spid="12" grpId="0" bldLvl="0" animBg="1"/>
      <p:bldP spid="12" grpId="1" animBg="1"/>
      <p:bldP spid="8" grpId="0"/>
      <p:bldP spid="8" grpId="1"/>
      <p:bldP spid="13" grpId="0" bldLvl="0" animBg="1"/>
      <p:bldP spid="13" grpId="1" animBg="1"/>
      <p:bldP spid="11" grpId="0"/>
      <p:bldP spid="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916940" y="1686243"/>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16940" y="2402523"/>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主要用来监视设备的运动情况</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1" name="TextBox 21"/>
          <p:cNvSpPr txBox="1"/>
          <p:nvPr/>
        </p:nvSpPr>
        <p:spPr>
          <a:xfrm>
            <a:off x="916940" y="3263265"/>
            <a:ext cx="10636885" cy="2306955"/>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传感器的可能架构因传感器类型而异：</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重力、线性加速度、旋转矢量、有效运动、计步器和步测器传感器可能基于硬件，也可能基于软件。</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加速度计传感器和陀螺仪传感器始终基于硬件。</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916940" y="1686243"/>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1078865" y="2300605"/>
            <a:ext cx="10290810" cy="156845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运动传感器在监控设备运动方面（例如倾斜、晃动、旋转或摆动）非常有用。该移动通常是用户直接输入的反映（例如，用户在游戏中驾驶汽车，或在游戏中控制球），但也可能反映设备所处的物理环境（例如，在开车时和用户一起移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2" name="TextBox 21"/>
          <p:cNvSpPr txBox="1"/>
          <p:nvPr/>
        </p:nvSpPr>
        <p:spPr>
          <a:xfrm>
            <a:off x="1078865" y="4738688"/>
            <a:ext cx="1029081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所有运动传感器都为每个 SensorEvent 返回传感器值的多维数组。</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9"/>
          <p:cNvSpPr txBox="1"/>
          <p:nvPr/>
        </p:nvSpPr>
        <p:spPr>
          <a:xfrm>
            <a:off x="8075458" y="2779004"/>
            <a:ext cx="2670409" cy="553085"/>
          </a:xfrm>
          <a:prstGeom prst="rect">
            <a:avLst/>
          </a:prstGeom>
          <a:solidFill>
            <a:schemeClr val="tx2">
              <a:lumMod val="50000"/>
            </a:schemeClr>
          </a:solidFill>
          <a:ln w="19050">
            <a:noFill/>
          </a:ln>
          <a:effectLst/>
        </p:spPr>
        <p:txBody>
          <a:bodyPr wrap="square" rtlCol="0">
            <a:spAutoFit/>
          </a:bodyPr>
          <a:lstStyle>
            <a:defPPr>
              <a:defRPr lang="zh-CN"/>
            </a:defPPr>
            <a:lvl1pPr>
              <a:defRPr sz="3000">
                <a:solidFill>
                  <a:schemeClr val="bg1"/>
                </a:solidFill>
                <a:latin typeface="张海山锐线体简" panose="02000000000000000000" pitchFamily="2" charset="-122"/>
                <a:ea typeface="张海山锐线体简" panose="02000000000000000000" pitchFamily="2" charset="-122"/>
              </a:defRPr>
            </a:lvl1pPr>
          </a:lstStyle>
          <a:p>
            <a:pPr algn="ctr"/>
            <a:r>
              <a:rPr lang="zh-CN" altLang="en-US" dirty="0"/>
              <a:t>类型</a:t>
            </a:r>
            <a:endParaRPr lang="zh-CN" altLang="en-US" dirty="0"/>
          </a:p>
        </p:txBody>
      </p:sp>
      <p:sp>
        <p:nvSpPr>
          <p:cNvPr id="40" name="文本框 10"/>
          <p:cNvSpPr txBox="1"/>
          <p:nvPr/>
        </p:nvSpPr>
        <p:spPr>
          <a:xfrm>
            <a:off x="8055417" y="3766628"/>
            <a:ext cx="2675376" cy="553085"/>
          </a:xfrm>
          <a:prstGeom prst="rect">
            <a:avLst/>
          </a:prstGeom>
          <a:solidFill>
            <a:schemeClr val="tx2">
              <a:lumMod val="50000"/>
            </a:schemeClr>
          </a:solidFill>
          <a:ln w="19050">
            <a:noFill/>
          </a:ln>
          <a:effectLst/>
        </p:spPr>
        <p:txBody>
          <a:bodyPr wrap="square" rtlCol="0">
            <a:spAutoFit/>
          </a:bodyPr>
          <a:lstStyle>
            <a:defPPr>
              <a:defRPr lang="zh-CN"/>
            </a:defPPr>
            <a:lvl1pPr>
              <a:defRPr sz="3000">
                <a:solidFill>
                  <a:schemeClr val="bg1"/>
                </a:solidFill>
                <a:latin typeface="张海山锐线体简" panose="02000000000000000000" pitchFamily="2" charset="-122"/>
                <a:ea typeface="张海山锐线体简" panose="02000000000000000000" pitchFamily="2" charset="-122"/>
              </a:defRPr>
            </a:lvl1pPr>
          </a:lstStyle>
          <a:p>
            <a:pPr algn="ctr"/>
            <a:r>
              <a:rPr lang="zh-CN" altLang="en-US" dirty="0"/>
              <a:t>应用</a:t>
            </a:r>
            <a:endParaRPr lang="zh-CN" altLang="en-US" dirty="0"/>
          </a:p>
        </p:txBody>
      </p:sp>
      <p:sp>
        <p:nvSpPr>
          <p:cNvPr id="42" name="矩形 41"/>
          <p:cNvSpPr/>
          <p:nvPr/>
        </p:nvSpPr>
        <p:spPr>
          <a:xfrm>
            <a:off x="902039" y="0"/>
            <a:ext cx="4947230" cy="6859588"/>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1925349" y="2514602"/>
            <a:ext cx="2842553" cy="1775788"/>
            <a:chOff x="1794723" y="2515487"/>
            <a:chExt cx="2842553" cy="1775788"/>
          </a:xfrm>
        </p:grpSpPr>
        <p:sp>
          <p:nvSpPr>
            <p:cNvPr id="44" name="文本框 1"/>
            <p:cNvSpPr txBox="1"/>
            <p:nvPr/>
          </p:nvSpPr>
          <p:spPr>
            <a:xfrm>
              <a:off x="2177894" y="3675722"/>
              <a:ext cx="2076209" cy="615553"/>
            </a:xfrm>
            <a:prstGeom prst="rect">
              <a:avLst/>
            </a:prstGeom>
            <a:noFill/>
          </p:spPr>
          <p:txBody>
            <a:bodyPr wrap="none" rtlCol="0">
              <a:spAutoFit/>
            </a:bodyPr>
            <a:lstStyle/>
            <a:p>
              <a:pPr algn="ctr"/>
              <a:r>
                <a:rPr lang="en-US" altLang="zh-CN" sz="3400" dirty="0">
                  <a:solidFill>
                    <a:schemeClr val="accent1">
                      <a:lumMod val="75000"/>
                    </a:schemeClr>
                  </a:solidFill>
                  <a:latin typeface="张海山锐线体简" panose="02000000000000000000" pitchFamily="2" charset="-122"/>
                  <a:ea typeface="张海山锐线体简" panose="02000000000000000000" pitchFamily="2" charset="-122"/>
                </a:rPr>
                <a:t>CONTENT</a:t>
              </a:r>
              <a:endParaRPr lang="zh-CN" altLang="en-US" sz="3400" dirty="0">
                <a:solidFill>
                  <a:schemeClr val="accent1">
                    <a:lumMod val="75000"/>
                  </a:schemeClr>
                </a:solidFill>
                <a:latin typeface="张海山锐线体简" panose="02000000000000000000" pitchFamily="2" charset="-122"/>
                <a:ea typeface="张海山锐线体简" panose="02000000000000000000" pitchFamily="2" charset="-122"/>
              </a:endParaRPr>
            </a:p>
          </p:txBody>
        </p:sp>
        <p:sp>
          <p:nvSpPr>
            <p:cNvPr id="45" name="文本框 5"/>
            <p:cNvSpPr txBox="1"/>
            <p:nvPr/>
          </p:nvSpPr>
          <p:spPr>
            <a:xfrm>
              <a:off x="1794723" y="2515487"/>
              <a:ext cx="2842553" cy="1323439"/>
            </a:xfrm>
            <a:prstGeom prst="rect">
              <a:avLst/>
            </a:prstGeom>
            <a:noFill/>
          </p:spPr>
          <p:txBody>
            <a:bodyPr wrap="square" rtlCol="0">
              <a:spAutoFit/>
            </a:bodyPr>
            <a:lstStyle/>
            <a:p>
              <a:pPr algn="ctr"/>
              <a:r>
                <a:rPr lang="zh-CN" altLang="en-US" sz="8000" dirty="0">
                  <a:solidFill>
                    <a:schemeClr val="accent1">
                      <a:lumMod val="75000"/>
                    </a:schemeClr>
                  </a:solidFill>
                  <a:latin typeface="张海山锐线体简" panose="02000000000000000000" pitchFamily="2" charset="-122"/>
                  <a:ea typeface="张海山锐线体简" panose="02000000000000000000" pitchFamily="2" charset="-122"/>
                </a:rPr>
                <a:t>目录</a:t>
              </a:r>
              <a:endParaRPr lang="zh-CN" altLang="en-US" sz="8000" dirty="0">
                <a:solidFill>
                  <a:schemeClr val="accent1">
                    <a:lumMod val="75000"/>
                  </a:schemeClr>
                </a:solidFill>
                <a:latin typeface="张海山锐线体简" panose="02000000000000000000" pitchFamily="2" charset="-122"/>
                <a:ea typeface="张海山锐线体简" panose="02000000000000000000" pitchFamily="2" charset="-122"/>
              </a:endParaRPr>
            </a:p>
          </p:txBody>
        </p:sp>
      </p:grpSp>
      <p:sp>
        <p:nvSpPr>
          <p:cNvPr id="47" name="文本框 2"/>
          <p:cNvSpPr txBox="1"/>
          <p:nvPr/>
        </p:nvSpPr>
        <p:spPr>
          <a:xfrm>
            <a:off x="8075458" y="1791380"/>
            <a:ext cx="2670409" cy="553085"/>
          </a:xfrm>
          <a:prstGeom prst="rect">
            <a:avLst/>
          </a:prstGeom>
          <a:solidFill>
            <a:schemeClr val="tx2">
              <a:lumMod val="50000"/>
            </a:schemeClr>
          </a:solidFill>
          <a:ln w="19050">
            <a:noFill/>
          </a:ln>
          <a:effectLst/>
        </p:spPr>
        <p:txBody>
          <a:bodyPr wrap="square" rtlCol="0">
            <a:spAutoFit/>
          </a:bodyPr>
          <a:lstStyle/>
          <a:p>
            <a:pPr algn="ctr"/>
            <a:r>
              <a:rPr lang="zh-CN" altLang="en-US" sz="3000" dirty="0">
                <a:solidFill>
                  <a:schemeClr val="bg1"/>
                </a:solidFill>
                <a:latin typeface="张海山锐线体简" panose="02000000000000000000" pitchFamily="2" charset="-122"/>
                <a:ea typeface="张海山锐线体简" panose="02000000000000000000" pitchFamily="2" charset="-122"/>
              </a:rPr>
              <a:t>概览</a:t>
            </a:r>
            <a:endParaRPr lang="zh-CN" altLang="en-US" sz="3000" dirty="0">
              <a:solidFill>
                <a:schemeClr val="bg1"/>
              </a:solidFill>
              <a:latin typeface="张海山锐线体简" panose="02000000000000000000" pitchFamily="2" charset="-122"/>
              <a:ea typeface="张海山锐线体简" panose="02000000000000000000" pitchFamily="2" charset="-122"/>
            </a:endParaRPr>
          </a:p>
        </p:txBody>
      </p:sp>
      <p:sp>
        <p:nvSpPr>
          <p:cNvPr id="48" name="文本框 9"/>
          <p:cNvSpPr txBox="1"/>
          <p:nvPr/>
        </p:nvSpPr>
        <p:spPr>
          <a:xfrm>
            <a:off x="7287860" y="2779004"/>
            <a:ext cx="685876" cy="553998"/>
          </a:xfrm>
          <a:prstGeom prst="rect">
            <a:avLst/>
          </a:prstGeom>
          <a:solidFill>
            <a:schemeClr val="accent1">
              <a:lumMod val="75000"/>
            </a:schemeClr>
          </a:solidFill>
          <a:ln w="19050">
            <a:noFill/>
          </a:ln>
          <a:effectLst/>
        </p:spPr>
        <p:txBody>
          <a:bodyPr wrap="square" rtlCol="0">
            <a:spAutoFit/>
          </a:bodyPr>
          <a:lstStyle>
            <a:defPPr>
              <a:defRPr lang="zh-CN"/>
            </a:defPPr>
            <a:lvl1pPr>
              <a:defRPr sz="3000">
                <a:solidFill>
                  <a:schemeClr val="bg1"/>
                </a:solidFill>
                <a:latin typeface="张海山锐线体简" panose="02000000000000000000" pitchFamily="2" charset="-122"/>
                <a:ea typeface="张海山锐线体简" panose="02000000000000000000" pitchFamily="2" charset="-122"/>
              </a:defRPr>
            </a:lvl1pPr>
          </a:lstStyle>
          <a:p>
            <a:pPr algn="ctr"/>
            <a:r>
              <a:rPr lang="en-US" altLang="zh-CN" dirty="0"/>
              <a:t>02</a:t>
            </a:r>
            <a:endParaRPr lang="zh-CN" altLang="en-US" dirty="0"/>
          </a:p>
        </p:txBody>
      </p:sp>
      <p:sp>
        <p:nvSpPr>
          <p:cNvPr id="49" name="文本框 10"/>
          <p:cNvSpPr txBox="1"/>
          <p:nvPr/>
        </p:nvSpPr>
        <p:spPr>
          <a:xfrm>
            <a:off x="7269665" y="3766628"/>
            <a:ext cx="687150" cy="553998"/>
          </a:xfrm>
          <a:prstGeom prst="rect">
            <a:avLst/>
          </a:prstGeom>
          <a:solidFill>
            <a:schemeClr val="accent1">
              <a:lumMod val="75000"/>
            </a:schemeClr>
          </a:solidFill>
          <a:ln w="19050">
            <a:noFill/>
          </a:ln>
          <a:effectLst/>
        </p:spPr>
        <p:txBody>
          <a:bodyPr wrap="square" rtlCol="0">
            <a:spAutoFit/>
          </a:bodyPr>
          <a:lstStyle>
            <a:defPPr>
              <a:defRPr lang="zh-CN"/>
            </a:defPPr>
            <a:lvl1pPr>
              <a:defRPr sz="3000">
                <a:solidFill>
                  <a:schemeClr val="bg1"/>
                </a:solidFill>
                <a:latin typeface="张海山锐线体简" panose="02000000000000000000" pitchFamily="2" charset="-122"/>
                <a:ea typeface="张海山锐线体简" panose="02000000000000000000" pitchFamily="2" charset="-122"/>
              </a:defRPr>
            </a:lvl1pPr>
          </a:lstStyle>
          <a:p>
            <a:pPr algn="ctr"/>
            <a:r>
              <a:rPr lang="en-US" altLang="zh-CN" dirty="0"/>
              <a:t>03</a:t>
            </a:r>
            <a:endParaRPr lang="zh-CN" altLang="en-US" dirty="0"/>
          </a:p>
        </p:txBody>
      </p:sp>
      <p:sp>
        <p:nvSpPr>
          <p:cNvPr id="51" name="文本框 2"/>
          <p:cNvSpPr txBox="1"/>
          <p:nvPr/>
        </p:nvSpPr>
        <p:spPr>
          <a:xfrm>
            <a:off x="7287860" y="1791380"/>
            <a:ext cx="685876" cy="553998"/>
          </a:xfrm>
          <a:prstGeom prst="rect">
            <a:avLst/>
          </a:prstGeom>
          <a:solidFill>
            <a:schemeClr val="accent1">
              <a:lumMod val="75000"/>
            </a:schemeClr>
          </a:solidFill>
          <a:ln w="19050">
            <a:noFill/>
          </a:ln>
          <a:effectLst/>
        </p:spPr>
        <p:txBody>
          <a:bodyPr wrap="square" rtlCol="0">
            <a:spAutoFit/>
          </a:bodyPr>
          <a:lstStyle/>
          <a:p>
            <a:pPr algn="ctr"/>
            <a:r>
              <a:rPr lang="en-US" altLang="zh-CN" sz="3000" dirty="0">
                <a:solidFill>
                  <a:schemeClr val="bg1"/>
                </a:solidFill>
                <a:latin typeface="张海山锐线体简" panose="02000000000000000000" pitchFamily="2" charset="-122"/>
                <a:ea typeface="张海山锐线体简" panose="02000000000000000000" pitchFamily="2" charset="-122"/>
              </a:rPr>
              <a:t>01</a:t>
            </a:r>
            <a:endParaRPr lang="zh-CN" altLang="en-US" sz="3000" dirty="0">
              <a:solidFill>
                <a:schemeClr val="bg1"/>
              </a:solidFill>
              <a:latin typeface="张海山锐线体简" panose="02000000000000000000" pitchFamily="2" charset="-122"/>
              <a:ea typeface="张海山锐线体简" panose="020000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anim calcmode="lin" valueType="num">
                                      <p:cBhvr>
                                        <p:cTn id="14" dur="750" fill="hold"/>
                                        <p:tgtEl>
                                          <p:spTgt spid="43"/>
                                        </p:tgtEl>
                                        <p:attrNameLst>
                                          <p:attrName>ppt_x</p:attrName>
                                        </p:attrNameLst>
                                      </p:cBhvr>
                                      <p:tavLst>
                                        <p:tav tm="0">
                                          <p:val>
                                            <p:strVal val="#ppt_x"/>
                                          </p:val>
                                        </p:tav>
                                        <p:tav tm="100000">
                                          <p:val>
                                            <p:strVal val="#ppt_x"/>
                                          </p:val>
                                        </p:tav>
                                      </p:tavLst>
                                    </p:anim>
                                    <p:anim calcmode="lin" valueType="num">
                                      <p:cBhvr>
                                        <p:cTn id="15" dur="750" fill="hold"/>
                                        <p:tgtEl>
                                          <p:spTgt spid="4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anim calcmode="lin" valueType="num">
                                      <p:cBhvr>
                                        <p:cTn id="19" dur="500" fill="hold"/>
                                        <p:tgtEl>
                                          <p:spTgt spid="48"/>
                                        </p:tgtEl>
                                        <p:attrNameLst>
                                          <p:attrName>ppt_x</p:attrName>
                                        </p:attrNameLst>
                                      </p:cBhvr>
                                      <p:tavLst>
                                        <p:tav tm="0">
                                          <p:val>
                                            <p:strVal val="#ppt_x"/>
                                          </p:val>
                                        </p:tav>
                                        <p:tav tm="100000">
                                          <p:val>
                                            <p:strVal val="#ppt_x"/>
                                          </p:val>
                                        </p:tav>
                                      </p:tavLst>
                                    </p:anim>
                                    <p:anim calcmode="lin" valueType="num">
                                      <p:cBhvr>
                                        <p:cTn id="20" dur="500" fill="hold"/>
                                        <p:tgtEl>
                                          <p:spTgt spid="4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anim calcmode="lin" valueType="num">
                                      <p:cBhvr>
                                        <p:cTn id="24" dur="500" fill="hold"/>
                                        <p:tgtEl>
                                          <p:spTgt spid="49"/>
                                        </p:tgtEl>
                                        <p:attrNameLst>
                                          <p:attrName>ppt_x</p:attrName>
                                        </p:attrNameLst>
                                      </p:cBhvr>
                                      <p:tavLst>
                                        <p:tav tm="0">
                                          <p:val>
                                            <p:strVal val="#ppt_x"/>
                                          </p:val>
                                        </p:tav>
                                        <p:tav tm="100000">
                                          <p:val>
                                            <p:strVal val="#ppt_x"/>
                                          </p:val>
                                        </p:tav>
                                      </p:tavLst>
                                    </p:anim>
                                    <p:anim calcmode="lin" valueType="num">
                                      <p:cBhvr>
                                        <p:cTn id="25" dur="500" fill="hold"/>
                                        <p:tgtEl>
                                          <p:spTgt spid="4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anim calcmode="lin" valueType="num">
                                      <p:cBhvr>
                                        <p:cTn id="29" dur="500" fill="hold"/>
                                        <p:tgtEl>
                                          <p:spTgt spid="51"/>
                                        </p:tgtEl>
                                        <p:attrNameLst>
                                          <p:attrName>ppt_x</p:attrName>
                                        </p:attrNameLst>
                                      </p:cBhvr>
                                      <p:tavLst>
                                        <p:tav tm="0">
                                          <p:val>
                                            <p:strVal val="#ppt_x"/>
                                          </p:val>
                                        </p:tav>
                                        <p:tav tm="100000">
                                          <p:val>
                                            <p:strVal val="#ppt_x"/>
                                          </p:val>
                                        </p:tav>
                                      </p:tavLst>
                                    </p:anim>
                                    <p:anim calcmode="lin" valueType="num">
                                      <p:cBhvr>
                                        <p:cTn id="30" dur="500" fill="hold"/>
                                        <p:tgtEl>
                                          <p:spTgt spid="51"/>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anim calcmode="lin" valueType="num">
                                      <p:cBhvr>
                                        <p:cTn id="35" dur="500" fill="hold"/>
                                        <p:tgtEl>
                                          <p:spTgt spid="47"/>
                                        </p:tgtEl>
                                        <p:attrNameLst>
                                          <p:attrName>ppt_x</p:attrName>
                                        </p:attrNameLst>
                                      </p:cBhvr>
                                      <p:tavLst>
                                        <p:tav tm="0">
                                          <p:val>
                                            <p:strVal val="#ppt_x"/>
                                          </p:val>
                                        </p:tav>
                                        <p:tav tm="100000">
                                          <p:val>
                                            <p:strVal val="#ppt_x"/>
                                          </p:val>
                                        </p:tav>
                                      </p:tavLst>
                                    </p:anim>
                                    <p:anim calcmode="lin" valueType="num">
                                      <p:cBhvr>
                                        <p:cTn id="36" dur="500" fill="hold"/>
                                        <p:tgtEl>
                                          <p:spTgt spid="4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anim calcmode="lin" valueType="num">
                                      <p:cBhvr>
                                        <p:cTn id="41" dur="500" fill="hold"/>
                                        <p:tgtEl>
                                          <p:spTgt spid="39"/>
                                        </p:tgtEl>
                                        <p:attrNameLst>
                                          <p:attrName>ppt_x</p:attrName>
                                        </p:attrNameLst>
                                      </p:cBhvr>
                                      <p:tavLst>
                                        <p:tav tm="0">
                                          <p:val>
                                            <p:strVal val="#ppt_x"/>
                                          </p:val>
                                        </p:tav>
                                        <p:tav tm="100000">
                                          <p:val>
                                            <p:strVal val="#ppt_x"/>
                                          </p:val>
                                        </p:tav>
                                      </p:tavLst>
                                    </p:anim>
                                    <p:anim calcmode="lin" valueType="num">
                                      <p:cBhvr>
                                        <p:cTn id="42" dur="500" fill="hold"/>
                                        <p:tgtEl>
                                          <p:spTgt spid="39"/>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2" presetClass="entr" presetSubtype="0" fill="hold" grpId="0" nodeType="after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anim calcmode="lin" valueType="num">
                                      <p:cBhvr>
                                        <p:cTn id="47" dur="500" fill="hold"/>
                                        <p:tgtEl>
                                          <p:spTgt spid="40"/>
                                        </p:tgtEl>
                                        <p:attrNameLst>
                                          <p:attrName>ppt_x</p:attrName>
                                        </p:attrNameLst>
                                      </p:cBhvr>
                                      <p:tavLst>
                                        <p:tav tm="0">
                                          <p:val>
                                            <p:strVal val="#ppt_x"/>
                                          </p:val>
                                        </p:tav>
                                        <p:tav tm="100000">
                                          <p:val>
                                            <p:strVal val="#ppt_x"/>
                                          </p:val>
                                        </p:tav>
                                      </p:tavLst>
                                    </p:anim>
                                    <p:anim calcmode="lin" valueType="num">
                                      <p:cBhvr>
                                        <p:cTn id="48" dur="5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bldLvl="0" animBg="1"/>
      <p:bldP spid="40" grpId="0" bldLvl="0" animBg="1"/>
      <p:bldP spid="42" grpId="0" bldLvl="0" animBg="1"/>
      <p:bldP spid="47" grpId="0" bldLvl="0" animBg="1"/>
      <p:bldP spid="48" grpId="0" bldLvl="0" animBg="1"/>
      <p:bldP spid="49" grpId="0" bldLvl="0" animBg="1"/>
      <p:bldP spid="5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776605" y="2280921"/>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重力传感器：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提供指示重力方向和大小的三维矢量，此传感器用于确定设备在空间中的相对屏幕方向，单位为m/s</a:t>
            </a:r>
            <a:r>
              <a:rPr lang="zh-CN" altLang="en-US" sz="2400" b="1" spc="200" baseline="30000" dirty="0">
                <a:solidFill>
                  <a:schemeClr val="bg1">
                    <a:lumMod val="50000"/>
                  </a:schemeClr>
                </a:solidFill>
                <a:latin typeface="方正行黑简体" panose="02000000000000000000" charset="-122"/>
                <a:ea typeface="方正行黑简体" panose="02000000000000000000" charset="-122"/>
                <a:cs typeface="Montserrat" charset="0"/>
              </a:rPr>
              <a:t>2</a:t>
            </a:r>
            <a:endParaRPr lang="zh-CN" altLang="en-US" sz="2400" b="1" spc="200" baseline="300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7" name="图片 6"/>
          <p:cNvPicPr>
            <a:picLocks noChangeAspect="1"/>
          </p:cNvPicPr>
          <p:nvPr/>
        </p:nvPicPr>
        <p:blipFill>
          <a:blip r:embed="rId2"/>
          <a:stretch>
            <a:fillRect/>
          </a:stretch>
        </p:blipFill>
        <p:spPr>
          <a:xfrm>
            <a:off x="776605" y="3479800"/>
            <a:ext cx="10523220" cy="1443990"/>
          </a:xfrm>
          <a:prstGeom prst="rect">
            <a:avLst/>
          </a:prstGeom>
        </p:spPr>
      </p:pic>
      <p:pic>
        <p:nvPicPr>
          <p:cNvPr id="8" name="图片 7"/>
          <p:cNvPicPr>
            <a:picLocks noChangeAspect="1"/>
          </p:cNvPicPr>
          <p:nvPr/>
        </p:nvPicPr>
        <p:blipFill>
          <a:blip r:embed="rId3"/>
          <a:stretch>
            <a:fillRect/>
          </a:stretch>
        </p:blipFill>
        <p:spPr>
          <a:xfrm>
            <a:off x="2653665" y="5004435"/>
            <a:ext cx="6769100" cy="1593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2" name="TextBox 21"/>
          <p:cNvSpPr txBox="1"/>
          <p:nvPr/>
        </p:nvSpPr>
        <p:spPr>
          <a:xfrm>
            <a:off x="776605" y="2039621"/>
            <a:ext cx="10290810" cy="193802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线性加速度传感器：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表示沿着每个设备轴的加速度（</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不包括重力</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）。可以使用此值执行手势检测。</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当我们想获取加速度数据而</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不受重力影响</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时，通常会使用此传感器，</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单位为m/s</a:t>
            </a:r>
            <a:r>
              <a:rPr lang="zh-CN" altLang="en-US" sz="2400" b="1" spc="200" baseline="30000" dirty="0">
                <a:solidFill>
                  <a:schemeClr val="bg1">
                    <a:lumMod val="50000"/>
                  </a:schemeClr>
                </a:solidFill>
                <a:latin typeface="方正行黑简体" panose="02000000000000000000" charset="-122"/>
                <a:ea typeface="方正行黑简体" panose="02000000000000000000" charset="-122"/>
                <a:cs typeface="Montserrat" charset="0"/>
                <a:sym typeface="+mn-ea"/>
              </a:rPr>
              <a:t>2</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2"/>
          <a:stretch>
            <a:fillRect/>
          </a:stretch>
        </p:blipFill>
        <p:spPr>
          <a:xfrm>
            <a:off x="776605" y="4673600"/>
            <a:ext cx="10446385" cy="1121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776605" y="2291716"/>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旋转矢量传感器：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将设备的屏幕方向表示为角度和轴的组合，其中设备已围绕轴（x、y 或 z）旋转了θ度。</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7" name="图片 6"/>
          <p:cNvPicPr>
            <a:picLocks noChangeAspect="1"/>
          </p:cNvPicPr>
          <p:nvPr/>
        </p:nvPicPr>
        <p:blipFill>
          <a:blip r:embed="rId2"/>
          <a:stretch>
            <a:fillRect/>
          </a:stretch>
        </p:blipFill>
        <p:spPr>
          <a:xfrm>
            <a:off x="9970135" y="117475"/>
            <a:ext cx="1313180" cy="2376805"/>
          </a:xfrm>
          <a:prstGeom prst="rect">
            <a:avLst/>
          </a:prstGeom>
        </p:spPr>
      </p:pic>
      <p:pic>
        <p:nvPicPr>
          <p:cNvPr id="8" name="图片 7"/>
          <p:cNvPicPr>
            <a:picLocks noChangeAspect="1"/>
          </p:cNvPicPr>
          <p:nvPr/>
        </p:nvPicPr>
        <p:blipFill>
          <a:blip r:embed="rId3"/>
          <a:stretch>
            <a:fillRect/>
          </a:stretch>
        </p:blipFill>
        <p:spPr>
          <a:xfrm>
            <a:off x="776605" y="4289425"/>
            <a:ext cx="10507345" cy="11474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2" name="TextBox 21"/>
          <p:cNvSpPr txBox="1"/>
          <p:nvPr/>
        </p:nvSpPr>
        <p:spPr>
          <a:xfrm>
            <a:off x="776605" y="2957195"/>
            <a:ext cx="7713980" cy="156845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X 定义为矢量积 Y x Z。其在设备当前位置与地面相切，并大约指向东。</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Y 在设备当前位置与地面相切，并指向地磁北极。</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Z 指向天空并与地平面垂直。</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9" name="图片 8"/>
          <p:cNvPicPr>
            <a:picLocks noChangeAspect="1"/>
          </p:cNvPicPr>
          <p:nvPr/>
        </p:nvPicPr>
        <p:blipFill>
          <a:blip r:embed="rId2"/>
          <a:stretch>
            <a:fillRect/>
          </a:stretch>
        </p:blipFill>
        <p:spPr>
          <a:xfrm>
            <a:off x="8951595" y="2426970"/>
            <a:ext cx="2514600" cy="2628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776605" y="2357438"/>
            <a:ext cx="1029081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计步传感器：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提供自已激活传感器后最后一次重启以来用户迈出的步数。</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776605" y="3975735"/>
            <a:ext cx="10485755" cy="848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1.</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动态传感器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776605" y="2006283"/>
            <a:ext cx="1029081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角加速度传感器（陀螺仪）：</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测量围绕设备的 x、y 和 z 轴的旋转速率（弧度/秒）。</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8" name="TextBox 21"/>
          <p:cNvSpPr txBox="1"/>
          <p:nvPr/>
        </p:nvSpPr>
        <p:spPr>
          <a:xfrm>
            <a:off x="776605" y="2936876"/>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传感器的坐标系与用于加速传感器的坐标系相同，即</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逆时针</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方向旋转为</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正</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。通常，陀螺仪的输出会随时间积分，以计算描述角度随时间步长变化的旋转。</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776605" y="4210050"/>
            <a:ext cx="9011920" cy="21297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 grpId="0"/>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7" name="TextBox 21"/>
          <p:cNvSpPr txBox="1"/>
          <p:nvPr/>
        </p:nvSpPr>
        <p:spPr>
          <a:xfrm>
            <a:off x="949960" y="2187575"/>
            <a:ext cx="10290810" cy="156845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Android 平台提供以下两种传感器，以帮助用户确定设备的位置：地磁场传感器和加速度计。Android 平台还提供一种传感器，可帮助用户确定设备表面与物体的邻近程度（名为近程传感器），该传感器一般用于通话时测量面部到设备的距离。</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8" name="TextBox 21"/>
          <p:cNvSpPr txBox="1"/>
          <p:nvPr/>
        </p:nvSpPr>
        <p:spPr>
          <a:xfrm>
            <a:off x="949960" y="4697731"/>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位置传感器用于确定设备在世界参照系中的物理位置。</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地磁场传感器和加速度计会为每个SensorEvent返回传感器值的多维数组。</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8" name="TextBox 21"/>
          <p:cNvSpPr txBox="1"/>
          <p:nvPr/>
        </p:nvSpPr>
        <p:spPr>
          <a:xfrm>
            <a:off x="940435" y="3707448"/>
            <a:ext cx="10290810" cy="82994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游戏旋转矢量传感器</a:t>
            </a:r>
            <a:r>
              <a:rPr lang="zh-CN" altLang="en-US" sz="2400" b="1" spc="200" dirty="0">
                <a:solidFill>
                  <a:srgbClr val="FF0000"/>
                </a:solidFill>
                <a:latin typeface="方正行黑简体" panose="02000000000000000000" charset="-122"/>
                <a:ea typeface="方正行黑简体" panose="02000000000000000000" charset="-122"/>
                <a:cs typeface="Montserrat" charset="0"/>
                <a:sym typeface="+mn-ea"/>
              </a:rPr>
              <a:t>不使用磁场</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，因此相对旋转更准确，且不受磁场变化的影响。</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49960" y="2018666"/>
            <a:ext cx="10290810" cy="193802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游戏旋转矢量传感器：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除了不使用地磁场，游戏旋转矢量传感器与旋转矢量传感器</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完全相同</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。因此，Y轴不会指向北方，而会指向其他参照。当陀螺仪绕Z轴漂移时，该参照可以漂移相同的数量级。</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1784985" y="4634230"/>
            <a:ext cx="8601710" cy="2035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p:bldP spid="8" grpId="1"/>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40435" y="2323466"/>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地磁旋转矢量传感器：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与旋转矢量传感器类似，但前者使用磁力计而非陀螺仪。此传感器的精度比普通旋转矢量传感器低，但能耗也有所降低。</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7" name="图片 6"/>
          <p:cNvPicPr>
            <a:picLocks noChangeAspect="1"/>
          </p:cNvPicPr>
          <p:nvPr/>
        </p:nvPicPr>
        <p:blipFill>
          <a:blip r:embed="rId2"/>
          <a:stretch>
            <a:fillRect/>
          </a:stretch>
        </p:blipFill>
        <p:spPr>
          <a:xfrm>
            <a:off x="1615440" y="4237355"/>
            <a:ext cx="8959850" cy="2092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8" name="TextBox 21"/>
          <p:cNvSpPr txBox="1"/>
          <p:nvPr/>
        </p:nvSpPr>
        <p:spPr>
          <a:xfrm>
            <a:off x="940435" y="2001521"/>
            <a:ext cx="10290810" cy="156845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地磁场传感器：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可以监测地球磁场的变化。</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rPr>
              <a:t>此传感器提供三个坐标轴中每个坐标轴的原始场强数据（以微特斯拉为单位）。</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sym typeface="+mn-ea"/>
            </a:endParaRPr>
          </a:p>
        </p:txBody>
      </p:sp>
      <p:pic>
        <p:nvPicPr>
          <p:cNvPr id="2" name="图片 1"/>
          <p:cNvPicPr>
            <a:picLocks noChangeAspect="1"/>
          </p:cNvPicPr>
          <p:nvPr/>
        </p:nvPicPr>
        <p:blipFill>
          <a:blip r:embed="rId2"/>
          <a:stretch>
            <a:fillRect/>
          </a:stretch>
        </p:blipFill>
        <p:spPr>
          <a:xfrm>
            <a:off x="1964055" y="4069080"/>
            <a:ext cx="8261985" cy="1943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50153" y="0"/>
            <a:ext cx="4947230" cy="6859588"/>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5"/>
          <p:cNvSpPr txBox="1"/>
          <p:nvPr/>
        </p:nvSpPr>
        <p:spPr>
          <a:xfrm>
            <a:off x="2076659" y="2180780"/>
            <a:ext cx="2842553" cy="2215991"/>
          </a:xfrm>
          <a:prstGeom prst="rect">
            <a:avLst/>
          </a:prstGeom>
          <a:noFill/>
        </p:spPr>
        <p:txBody>
          <a:bodyPr wrap="square" rtlCol="0">
            <a:spAutoFit/>
          </a:bodyPr>
          <a:lstStyle/>
          <a:p>
            <a:pPr algn="ctr"/>
            <a:r>
              <a:rPr lang="en-US" altLang="zh-CN" sz="13800" dirty="0">
                <a:solidFill>
                  <a:schemeClr val="accent1">
                    <a:lumMod val="75000"/>
                  </a:schemeClr>
                </a:solidFill>
                <a:latin typeface="张海山锐线体简" panose="02000000000000000000" pitchFamily="2" charset="-122"/>
                <a:ea typeface="张海山锐线体简" panose="02000000000000000000" pitchFamily="2" charset="-122"/>
              </a:rPr>
              <a:t>01</a:t>
            </a:r>
            <a:endParaRPr lang="zh-CN" altLang="en-US" sz="13800" dirty="0">
              <a:solidFill>
                <a:schemeClr val="accent1">
                  <a:lumMod val="75000"/>
                </a:schemeClr>
              </a:solidFill>
              <a:latin typeface="张海山锐线体简" panose="02000000000000000000" pitchFamily="2" charset="-122"/>
              <a:ea typeface="张海山锐线体简" panose="02000000000000000000" pitchFamily="2" charset="-122"/>
            </a:endParaRPr>
          </a:p>
        </p:txBody>
      </p:sp>
      <p:grpSp>
        <p:nvGrpSpPr>
          <p:cNvPr id="2" name="组合 1"/>
          <p:cNvGrpSpPr/>
          <p:nvPr/>
        </p:nvGrpSpPr>
        <p:grpSpPr>
          <a:xfrm>
            <a:off x="6788652" y="2537850"/>
            <a:ext cx="3246994" cy="1528167"/>
            <a:chOff x="982936" y="2537850"/>
            <a:chExt cx="3246994" cy="1528167"/>
          </a:xfrm>
        </p:grpSpPr>
        <p:sp>
          <p:nvSpPr>
            <p:cNvPr id="13" name="文本框 2"/>
            <p:cNvSpPr txBox="1"/>
            <p:nvPr/>
          </p:nvSpPr>
          <p:spPr>
            <a:xfrm>
              <a:off x="982936" y="2537850"/>
              <a:ext cx="1704975" cy="521970"/>
            </a:xfrm>
            <a:prstGeom prst="rect">
              <a:avLst/>
            </a:prstGeom>
            <a:solidFill>
              <a:schemeClr val="accent1">
                <a:lumMod val="75000"/>
              </a:schemeClr>
            </a:solidFill>
            <a:ln w="19050">
              <a:noFill/>
            </a:ln>
            <a:effectLst/>
          </p:spPr>
          <p:txBody>
            <a:bodyPr wrap="square" rtlCol="0">
              <a:spAutoFit/>
            </a:bodyPr>
            <a:lstStyle/>
            <a:p>
              <a:pPr algn="ctr"/>
              <a:r>
                <a:rPr lang="zh-CN" sz="2800" dirty="0">
                  <a:solidFill>
                    <a:schemeClr val="bg1"/>
                  </a:solidFill>
                  <a:latin typeface="张海山锐线体简" panose="02000000000000000000" pitchFamily="2" charset="-122"/>
                  <a:ea typeface="张海山锐线体简" panose="02000000000000000000" pitchFamily="2" charset="-122"/>
                </a:rPr>
                <a:t>传感器之</a:t>
              </a:r>
              <a:endParaRPr lang="zh-CN" sz="2800" dirty="0">
                <a:solidFill>
                  <a:schemeClr val="bg1"/>
                </a:solidFill>
                <a:latin typeface="张海山锐线体简" panose="02000000000000000000" pitchFamily="2" charset="-122"/>
                <a:ea typeface="张海山锐线体简" panose="02000000000000000000" pitchFamily="2" charset="-122"/>
              </a:endParaRPr>
            </a:p>
          </p:txBody>
        </p:sp>
        <p:sp>
          <p:nvSpPr>
            <p:cNvPr id="15" name="文本框 12"/>
            <p:cNvSpPr txBox="1"/>
            <p:nvPr/>
          </p:nvSpPr>
          <p:spPr>
            <a:xfrm>
              <a:off x="2688484" y="3157059"/>
              <a:ext cx="1402080" cy="829945"/>
            </a:xfrm>
            <a:prstGeom prst="rect">
              <a:avLst/>
            </a:prstGeom>
            <a:noFill/>
          </p:spPr>
          <p:txBody>
            <a:bodyPr wrap="none" rtlCol="0">
              <a:spAutoFit/>
            </a:bodyPr>
            <a:lstStyle/>
            <a:p>
              <a:pPr algn="ctr"/>
              <a:r>
                <a:rPr lang="zh-CN" altLang="en-US" sz="4800"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概览</a:t>
              </a:r>
              <a:endParaRPr lang="zh-CN" altLang="en-US" sz="4800" b="1"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16" name="矩形 15"/>
            <p:cNvSpPr/>
            <p:nvPr/>
          </p:nvSpPr>
          <p:spPr>
            <a:xfrm>
              <a:off x="989930" y="4048017"/>
              <a:ext cx="3240000" cy="18000"/>
            </a:xfrm>
            <a:prstGeom prst="rect">
              <a:avLst/>
            </a:prstGeom>
            <a:solidFill>
              <a:schemeClr val="tx2">
                <a:lumMod val="5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2.</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位置传感器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40435" y="1951038"/>
            <a:ext cx="10290810" cy="267652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近程（距离）传感器：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用于确定物体与设备的距离。</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近程传感器通常用于确定人的头部距手持设备表面的距离（例如，当用户拨打或接听电话时）。</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大多数近程传感器返回以厘米为单位的绝对距离，但有些仅返回近距离和远距离值。</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2" name="图片 1"/>
          <p:cNvPicPr>
            <a:picLocks noChangeAspect="1"/>
          </p:cNvPicPr>
          <p:nvPr/>
        </p:nvPicPr>
        <p:blipFill>
          <a:blip r:embed="rId2"/>
          <a:stretch>
            <a:fillRect/>
          </a:stretch>
        </p:blipFill>
        <p:spPr>
          <a:xfrm>
            <a:off x="1102360" y="5128895"/>
            <a:ext cx="10135870" cy="8147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3.</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环境传感器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40435" y="2265045"/>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Android 平台提供四种传感器，用来监控各种环境属性。我们可以使用这些传感器来监控Android设备附近的相对环境湿度、照度、环境压力和环境温度。这四种环境传感器都基于硬件。</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2" name="TextBox 21"/>
          <p:cNvSpPr txBox="1"/>
          <p:nvPr/>
        </p:nvSpPr>
        <p:spPr>
          <a:xfrm>
            <a:off x="949960" y="4472306"/>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大多数动态传感器和位置传感器会为每个SensorEvent返回传感器值的多维数组，而与之不同的是，环境传感器只为每个数据事件返回</a:t>
            </a:r>
            <a:r>
              <a:rPr lang="zh-CN" altLang="en-US" sz="2400" b="1" spc="200" dirty="0">
                <a:solidFill>
                  <a:srgbClr val="FF0000"/>
                </a:solidFill>
                <a:latin typeface="方正行黑简体" panose="02000000000000000000" charset="-122"/>
                <a:ea typeface="方正行黑简体" panose="02000000000000000000" charset="-122"/>
                <a:cs typeface="Montserrat" charset="0"/>
              </a:rPr>
              <a:t>一个</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传感器值。</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p:bldP spid="2" grpId="1"/>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3.</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环境传感器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TextBox 21"/>
          <p:cNvSpPr txBox="1"/>
          <p:nvPr/>
        </p:nvSpPr>
        <p:spPr>
          <a:xfrm>
            <a:off x="940435" y="2200276"/>
            <a:ext cx="1029081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光、压力和温度传感器：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从光、压力和温度传感器获取的原始数据通常不需要校准、滤波或修改，因此它们是一些最容易使用的传感器。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2"/>
          <a:stretch>
            <a:fillRect/>
          </a:stretch>
        </p:blipFill>
        <p:spPr>
          <a:xfrm>
            <a:off x="1344930" y="3749040"/>
            <a:ext cx="9220835" cy="1393190"/>
          </a:xfrm>
          <a:prstGeom prst="rect">
            <a:avLst/>
          </a:prstGeom>
        </p:spPr>
      </p:pic>
      <p:pic>
        <p:nvPicPr>
          <p:cNvPr id="9" name="图片 8"/>
          <p:cNvPicPr>
            <a:picLocks noChangeAspect="1"/>
          </p:cNvPicPr>
          <p:nvPr/>
        </p:nvPicPr>
        <p:blipFill>
          <a:blip r:embed="rId3"/>
          <a:stretch>
            <a:fillRect/>
          </a:stretch>
        </p:blipFill>
        <p:spPr>
          <a:xfrm>
            <a:off x="1313815" y="5142230"/>
            <a:ext cx="9251950" cy="506095"/>
          </a:xfrm>
          <a:prstGeom prst="rect">
            <a:avLst/>
          </a:prstGeom>
        </p:spPr>
      </p:pic>
      <p:pic>
        <p:nvPicPr>
          <p:cNvPr id="10" name="图片 9"/>
          <p:cNvPicPr>
            <a:picLocks noChangeAspect="1"/>
          </p:cNvPicPr>
          <p:nvPr/>
        </p:nvPicPr>
        <p:blipFill>
          <a:blip r:embed="rId4"/>
          <a:srcRect t="80182"/>
          <a:stretch>
            <a:fillRect/>
          </a:stretch>
        </p:blipFill>
        <p:spPr>
          <a:xfrm>
            <a:off x="1344930" y="5648325"/>
            <a:ext cx="9220200" cy="846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传感器分类</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76605" y="1357948"/>
            <a:ext cx="5351780" cy="460375"/>
          </a:xfrm>
          <a:prstGeom prst="rect">
            <a:avLst/>
          </a:prstGeom>
          <a:noFill/>
        </p:spPr>
        <p:txBody>
          <a:bodyPr wrap="square" rtlCol="0" anchor="ctr" anchorCtr="0">
            <a:spAutoFit/>
          </a:bodyPr>
          <a:p>
            <a:pPr fontAlgn="auto">
              <a:lnSpc>
                <a:spcPct val="100000"/>
              </a:lnSpc>
            </a:pP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3.</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环境传感器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2" name="TextBox 21"/>
          <p:cNvSpPr txBox="1"/>
          <p:nvPr/>
        </p:nvSpPr>
        <p:spPr>
          <a:xfrm>
            <a:off x="949960" y="2143126"/>
            <a:ext cx="10290810" cy="156845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湿度传感器：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湿度传感器一样可以获得原始相对数据，并且如果设备上既有温度也有湿度传感器的情况下，我们还可以使用这两个数据流来计算露点和绝对湿度。</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7" name="图片 6"/>
          <p:cNvPicPr>
            <a:picLocks noChangeAspect="1"/>
          </p:cNvPicPr>
          <p:nvPr/>
        </p:nvPicPr>
        <p:blipFill>
          <a:blip r:embed="rId2"/>
          <a:stretch>
            <a:fillRect/>
          </a:stretch>
        </p:blipFill>
        <p:spPr>
          <a:xfrm>
            <a:off x="1147445" y="4537075"/>
            <a:ext cx="9876155" cy="510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850153" y="0"/>
            <a:ext cx="4947230" cy="6859588"/>
          </a:xfrm>
          <a:prstGeom prst="rect">
            <a:avLst/>
          </a:prstGeom>
          <a:solidFill>
            <a:schemeClr val="tx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5"/>
          <p:cNvSpPr txBox="1"/>
          <p:nvPr/>
        </p:nvSpPr>
        <p:spPr>
          <a:xfrm>
            <a:off x="2076659" y="2180780"/>
            <a:ext cx="2842553" cy="2215991"/>
          </a:xfrm>
          <a:prstGeom prst="rect">
            <a:avLst/>
          </a:prstGeom>
          <a:noFill/>
        </p:spPr>
        <p:txBody>
          <a:bodyPr wrap="square" rtlCol="0">
            <a:spAutoFit/>
          </a:bodyPr>
          <a:lstStyle/>
          <a:p>
            <a:pPr algn="ctr"/>
            <a:r>
              <a:rPr lang="en-US" altLang="zh-CN" sz="13800" dirty="0">
                <a:solidFill>
                  <a:schemeClr val="accent1">
                    <a:lumMod val="75000"/>
                  </a:schemeClr>
                </a:solidFill>
                <a:latin typeface="张海山锐线体简" panose="02000000000000000000" pitchFamily="2" charset="-122"/>
                <a:ea typeface="张海山锐线体简" panose="02000000000000000000" pitchFamily="2" charset="-122"/>
              </a:rPr>
              <a:t>03</a:t>
            </a:r>
            <a:endParaRPr lang="zh-CN" altLang="en-US" sz="13800" dirty="0">
              <a:solidFill>
                <a:schemeClr val="accent1">
                  <a:lumMod val="75000"/>
                </a:schemeClr>
              </a:solidFill>
              <a:latin typeface="张海山锐线体简" panose="02000000000000000000" pitchFamily="2" charset="-122"/>
              <a:ea typeface="张海山锐线体简" panose="02000000000000000000" pitchFamily="2" charset="-122"/>
            </a:endParaRPr>
          </a:p>
        </p:txBody>
      </p:sp>
      <p:grpSp>
        <p:nvGrpSpPr>
          <p:cNvPr id="2" name="组合 1"/>
          <p:cNvGrpSpPr/>
          <p:nvPr/>
        </p:nvGrpSpPr>
        <p:grpSpPr>
          <a:xfrm>
            <a:off x="6713820" y="2327343"/>
            <a:ext cx="4103841" cy="2204901"/>
            <a:chOff x="916896" y="2537850"/>
            <a:chExt cx="4103841" cy="2204901"/>
          </a:xfrm>
        </p:grpSpPr>
        <p:sp>
          <p:nvSpPr>
            <p:cNvPr id="13" name="文本框 2"/>
            <p:cNvSpPr txBox="1"/>
            <p:nvPr/>
          </p:nvSpPr>
          <p:spPr>
            <a:xfrm>
              <a:off x="982936" y="2537850"/>
              <a:ext cx="1831975" cy="521970"/>
            </a:xfrm>
            <a:prstGeom prst="rect">
              <a:avLst/>
            </a:prstGeom>
            <a:solidFill>
              <a:schemeClr val="accent1">
                <a:lumMod val="75000"/>
              </a:schemeClr>
            </a:solidFill>
            <a:ln w="19050">
              <a:noFill/>
            </a:ln>
            <a:effectLst/>
          </p:spPr>
          <p:txBody>
            <a:bodyPr wrap="square" rtlCol="0">
              <a:spAutoFit/>
            </a:bodyPr>
            <a:lstStyle/>
            <a:p>
              <a:pPr algn="ctr"/>
              <a:r>
                <a:rPr lang="zh-CN" sz="2800" dirty="0">
                  <a:solidFill>
                    <a:schemeClr val="bg1"/>
                  </a:solidFill>
                  <a:latin typeface="张海山锐线体简" panose="02000000000000000000" pitchFamily="2" charset="-122"/>
                  <a:ea typeface="张海山锐线体简" panose="02000000000000000000" pitchFamily="2" charset="-122"/>
                </a:rPr>
                <a:t>传感器之</a:t>
              </a:r>
              <a:endParaRPr lang="zh-CN" sz="2800" dirty="0">
                <a:solidFill>
                  <a:schemeClr val="bg1"/>
                </a:solidFill>
                <a:latin typeface="张海山锐线体简" panose="02000000000000000000" pitchFamily="2" charset="-122"/>
                <a:ea typeface="张海山锐线体简" panose="02000000000000000000" pitchFamily="2" charset="-122"/>
              </a:endParaRPr>
            </a:p>
          </p:txBody>
        </p:sp>
        <p:sp>
          <p:nvSpPr>
            <p:cNvPr id="14" name="文本框 10"/>
            <p:cNvSpPr txBox="1"/>
            <p:nvPr/>
          </p:nvSpPr>
          <p:spPr>
            <a:xfrm>
              <a:off x="1388174" y="4157976"/>
              <a:ext cx="1088760" cy="584775"/>
            </a:xfrm>
            <a:prstGeom prst="rect">
              <a:avLst/>
            </a:prstGeom>
            <a:noFill/>
          </p:spPr>
          <p:txBody>
            <a:bodyPr wrap="none" rtlCol="0">
              <a:spAutoFit/>
            </a:bodyPr>
            <a:lstStyle/>
            <a:p>
              <a:pPr marL="285750" indent="-285750" algn="ctr">
                <a:buFont typeface="Arial" panose="020B0604020202020204" pitchFamily="34" charset="0"/>
                <a:buChar char="•"/>
              </a:pPr>
              <a:r>
                <a:rPr lang="zh-CN" altLang="en-US" sz="1600" cap="all"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指南针</a:t>
              </a:r>
              <a:endParaRPr lang="en-US" altLang="zh-CN" sz="1600" cap="all"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endParaRPr>
            </a:p>
            <a:p>
              <a:pPr marL="285750" indent="-285750" algn="ctr">
                <a:buFont typeface="Arial" panose="020B0604020202020204" pitchFamily="34" charset="0"/>
                <a:buChar char="•"/>
              </a:pPr>
              <a:r>
                <a:rPr lang="zh-CN" altLang="en-US" sz="1600" cap="all"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水平仪</a:t>
              </a:r>
              <a:endParaRPr lang="zh-CN" altLang="en-US" sz="1600" cap="all"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15" name="文本框 12"/>
            <p:cNvSpPr txBox="1"/>
            <p:nvPr/>
          </p:nvSpPr>
          <p:spPr>
            <a:xfrm>
              <a:off x="916896" y="3157059"/>
              <a:ext cx="4103841" cy="829945"/>
            </a:xfrm>
            <a:prstGeom prst="rect">
              <a:avLst/>
            </a:prstGeom>
            <a:noFill/>
          </p:spPr>
          <p:txBody>
            <a:bodyPr wrap="square" rtlCol="0">
              <a:spAutoFit/>
            </a:bodyPr>
            <a:lstStyle/>
            <a:p>
              <a:pPr algn="ctr"/>
              <a:r>
                <a:rPr lang="en-US" altLang="zh-CN" sz="4800" b="1">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       </a:t>
              </a:r>
              <a:r>
                <a:rPr lang="zh-CN" altLang="en-US" sz="4800" b="1">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rPr>
                <a:t>应用</a:t>
              </a:r>
              <a:endParaRPr lang="zh-CN" altLang="en-US" sz="4800" b="1" dirty="0">
                <a:solidFill>
                  <a:schemeClr val="tx2">
                    <a:lumMod val="50000"/>
                  </a:schemeClr>
                </a:solidFill>
                <a:latin typeface="微软雅黑" panose="020B0503020204020204" pitchFamily="34" charset="-122"/>
                <a:ea typeface="微软雅黑" panose="020B0503020204020204" pitchFamily="34" charset="-122"/>
                <a:cs typeface="Microsoft JhengHei Light" panose="020B0304030504040204" pitchFamily="34" charset="-122"/>
              </a:endParaRPr>
            </a:p>
          </p:txBody>
        </p:sp>
        <p:sp>
          <p:nvSpPr>
            <p:cNvPr id="16" name="矩形 15"/>
            <p:cNvSpPr/>
            <p:nvPr/>
          </p:nvSpPr>
          <p:spPr>
            <a:xfrm>
              <a:off x="989930" y="4048017"/>
              <a:ext cx="3240000" cy="18000"/>
            </a:xfrm>
            <a:prstGeom prst="rect">
              <a:avLst/>
            </a:prstGeom>
            <a:solidFill>
              <a:schemeClr val="tx2">
                <a:lumMod val="50000"/>
              </a:schemeClr>
            </a:solidFill>
            <a:ln w="127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4368087" y="401812"/>
            <a:ext cx="3435256"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7927263" y="2793927"/>
            <a:ext cx="2132304" cy="369332"/>
          </a:xfrm>
          <a:prstGeom prst="rect">
            <a:avLst/>
          </a:prstGeom>
          <a:noFill/>
        </p:spPr>
        <p:txBody>
          <a:bodyPr wrap="square" lIns="0" tIns="0" rIns="0" bIns="0" rtlCol="0">
            <a:spAutoFit/>
          </a:bodyPr>
          <a:lstStyle/>
          <a:p>
            <a:pPr marL="0" lvl="1" algn="ctr"/>
            <a:r>
              <a:rPr lang="zh-CN" altLang="en-US" sz="2400" dirty="0">
                <a:solidFill>
                  <a:schemeClr val="tx2">
                    <a:lumMod val="50000"/>
                  </a:schemeClr>
                </a:solidFill>
                <a:latin typeface="微软雅黑" panose="020B0503020204020204" pitchFamily="34" charset="-122"/>
                <a:ea typeface="微软雅黑" panose="020B0503020204020204" pitchFamily="34" charset="-122"/>
              </a:rPr>
              <a:t>功能：</a:t>
            </a:r>
            <a:endParaRPr lang="zh-CN" altLang="en-US" sz="24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3" name="文本框 58"/>
          <p:cNvSpPr txBox="1"/>
          <p:nvPr/>
        </p:nvSpPr>
        <p:spPr>
          <a:xfrm>
            <a:off x="8438655" y="3233948"/>
            <a:ext cx="4078193" cy="874407"/>
          </a:xfrm>
          <a:prstGeom prst="rect">
            <a:avLst/>
          </a:prstGeom>
          <a:noFill/>
        </p:spPr>
        <p:txBody>
          <a:bodyPr wrap="square" rtlCol="0">
            <a:spAutoFit/>
          </a:bodyPr>
          <a:lstStyle/>
          <a:p>
            <a:pPr marL="342900" indent="-342900">
              <a:lnSpc>
                <a:spcPct val="150000"/>
              </a:lnSpc>
              <a:buAutoNum type="arabicPeriod"/>
            </a:pPr>
            <a:r>
              <a:rPr lang="zh-CN" altLang="en-US" dirty="0">
                <a:solidFill>
                  <a:schemeClr val="bg1">
                    <a:lumMod val="50000"/>
                  </a:schemeClr>
                </a:solidFill>
                <a:latin typeface="微软雅黑" panose="020B0503020204020204" pitchFamily="34" charset="-122"/>
                <a:ea typeface="微软雅黑" panose="020B0503020204020204" pitchFamily="34" charset="-122"/>
              </a:rPr>
              <a:t>指南针的显示和旋转</a:t>
            </a:r>
            <a:endParaRPr lang="en-US" altLang="zh-CN" dirty="0">
              <a:solidFill>
                <a:schemeClr val="bg1">
                  <a:lumMod val="50000"/>
                </a:schemeClr>
              </a:solidFill>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en-US" altLang="zh-CN" dirty="0">
                <a:solidFill>
                  <a:schemeClr val="bg1">
                    <a:lumMod val="50000"/>
                  </a:schemeClr>
                </a:solidFill>
                <a:latin typeface="微软雅黑" panose="020B0503020204020204" pitchFamily="34" charset="-122"/>
                <a:ea typeface="微软雅黑" panose="020B0503020204020204" pitchFamily="34" charset="-122"/>
              </a:rPr>
              <a:t>GPS</a:t>
            </a:r>
            <a:r>
              <a:rPr lang="zh-CN" altLang="en-US" dirty="0">
                <a:solidFill>
                  <a:schemeClr val="bg1">
                    <a:lumMod val="50000"/>
                  </a:schemeClr>
                </a:solidFill>
                <a:latin typeface="微软雅黑" panose="020B0503020204020204" pitchFamily="34" charset="-122"/>
                <a:ea typeface="微软雅黑" panose="020B0503020204020204" pitchFamily="34" charset="-122"/>
              </a:rPr>
              <a:t>定位</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rot="5400000">
            <a:off x="3532932" y="2454223"/>
            <a:ext cx="5124548" cy="2882558"/>
          </a:xfrm>
          <a:prstGeom prst="rect">
            <a:avLst/>
          </a:prstGeom>
        </p:spPr>
      </p:pic>
      <p:pic>
        <p:nvPicPr>
          <p:cNvPr id="4" name="图片 3"/>
          <p:cNvPicPr>
            <a:picLocks noChangeAspect="1"/>
          </p:cNvPicPr>
          <p:nvPr/>
        </p:nvPicPr>
        <p:blipFill>
          <a:blip r:embed="rId3"/>
          <a:stretch>
            <a:fillRect/>
          </a:stretch>
        </p:blipFill>
        <p:spPr>
          <a:xfrm>
            <a:off x="1380591" y="1334968"/>
            <a:ext cx="2882558" cy="51228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4368087" y="401812"/>
            <a:ext cx="3435256"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简述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911158" y="1354057"/>
            <a:ext cx="10349113" cy="1613070"/>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在老版本的</a:t>
            </a:r>
            <a:r>
              <a:rPr lang="en-US" altLang="zh-CN" dirty="0">
                <a:solidFill>
                  <a:schemeClr val="tx2">
                    <a:lumMod val="50000"/>
                  </a:schemeClr>
                </a:solidFill>
                <a:latin typeface="微软雅黑" panose="020B0503020204020204" pitchFamily="34" charset="-122"/>
                <a:ea typeface="微软雅黑" panose="020B0503020204020204" pitchFamily="34" charset="-122"/>
              </a:rPr>
              <a:t>Android</a:t>
            </a:r>
            <a:r>
              <a:rPr lang="zh-CN" altLang="en-US" dirty="0">
                <a:solidFill>
                  <a:schemeClr val="tx2">
                    <a:lumMod val="50000"/>
                  </a:schemeClr>
                </a:solidFill>
                <a:latin typeface="微软雅黑" panose="020B0503020204020204" pitchFamily="34" charset="-122"/>
                <a:ea typeface="微软雅黑" panose="020B0503020204020204" pitchFamily="34" charset="-122"/>
              </a:rPr>
              <a:t>开发过程中，指南针的实现依赖于方向传感器</a:t>
            </a:r>
            <a:r>
              <a:rPr lang="en-US" altLang="zh-CN" dirty="0">
                <a:solidFill>
                  <a:schemeClr val="tx2">
                    <a:lumMod val="50000"/>
                  </a:schemeClr>
                </a:solidFill>
                <a:latin typeface="微软雅黑" panose="020B0503020204020204" pitchFamily="34" charset="-122"/>
                <a:ea typeface="微软雅黑" panose="020B0503020204020204" pitchFamily="34" charset="-122"/>
              </a:rPr>
              <a:t>TYPE_ORIENTATION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，但是</a:t>
            </a:r>
            <a:r>
              <a:rPr lang="en-US" altLang="zh-CN" dirty="0">
                <a:solidFill>
                  <a:schemeClr val="tx2">
                    <a:lumMod val="50000"/>
                  </a:schemeClr>
                </a:solidFill>
                <a:latin typeface="微软雅黑" panose="020B0503020204020204" pitchFamily="34" charset="-122"/>
                <a:ea typeface="微软雅黑" panose="020B0503020204020204" pitchFamily="34" charset="-122"/>
              </a:rPr>
              <a:t>Android 2.2</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API </a:t>
            </a:r>
            <a:r>
              <a:rPr lang="zh-CN" altLang="en-US" dirty="0">
                <a:solidFill>
                  <a:schemeClr val="tx2">
                    <a:lumMod val="50000"/>
                  </a:schemeClr>
                </a:solidFill>
                <a:latin typeface="微软雅黑" panose="020B0503020204020204" pitchFamily="34" charset="-122"/>
                <a:ea typeface="微软雅黑" panose="020B0503020204020204" pitchFamily="34" charset="-122"/>
              </a:rPr>
              <a:t>级别 </a:t>
            </a:r>
            <a:r>
              <a:rPr lang="en-US" altLang="zh-CN" dirty="0">
                <a:solidFill>
                  <a:schemeClr val="tx2">
                    <a:lumMod val="50000"/>
                  </a:schemeClr>
                </a:solidFill>
                <a:latin typeface="微软雅黑" panose="020B0503020204020204" pitchFamily="34" charset="-122"/>
                <a:ea typeface="微软雅黑" panose="020B0503020204020204" pitchFamily="34" charset="-122"/>
              </a:rPr>
              <a:t>8</a:t>
            </a:r>
            <a:r>
              <a:rPr lang="zh-CN" altLang="en-US" dirty="0">
                <a:solidFill>
                  <a:schemeClr val="tx2">
                    <a:lumMod val="50000"/>
                  </a:schemeClr>
                </a:solidFill>
                <a:latin typeface="微软雅黑" panose="020B0503020204020204" pitchFamily="34" charset="-122"/>
                <a:ea typeface="微软雅黑" panose="020B0503020204020204" pitchFamily="34" charset="-122"/>
              </a:rPr>
              <a:t>）已弃用此传感器，</a:t>
            </a:r>
            <a:r>
              <a:rPr lang="en-US" altLang="zh-CN" dirty="0">
                <a:solidFill>
                  <a:schemeClr val="tx2">
                    <a:lumMod val="50000"/>
                  </a:schemeClr>
                </a:solidFill>
                <a:latin typeface="微软雅黑" panose="020B0503020204020204" pitchFamily="34" charset="-122"/>
                <a:ea typeface="微软雅黑" panose="020B0503020204020204" pitchFamily="34" charset="-122"/>
              </a:rPr>
              <a:t>Android 4.4W</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API </a:t>
            </a:r>
            <a:r>
              <a:rPr lang="zh-CN" altLang="en-US" dirty="0">
                <a:solidFill>
                  <a:schemeClr val="tx2">
                    <a:lumMod val="50000"/>
                  </a:schemeClr>
                </a:solidFill>
                <a:latin typeface="微软雅黑" panose="020B0503020204020204" pitchFamily="34" charset="-122"/>
                <a:ea typeface="微软雅黑" panose="020B0503020204020204" pitchFamily="34" charset="-122"/>
              </a:rPr>
              <a:t>级别 </a:t>
            </a:r>
            <a:r>
              <a:rPr lang="en-US" altLang="zh-CN" dirty="0">
                <a:solidFill>
                  <a:schemeClr val="tx2">
                    <a:lumMod val="50000"/>
                  </a:schemeClr>
                </a:solidFill>
                <a:latin typeface="微软雅黑" panose="020B0503020204020204" pitchFamily="34" charset="-122"/>
                <a:ea typeface="微软雅黑" panose="020B0503020204020204" pitchFamily="34" charset="-122"/>
              </a:rPr>
              <a:t>20</a:t>
            </a:r>
            <a:r>
              <a:rPr lang="zh-CN" altLang="en-US" dirty="0">
                <a:solidFill>
                  <a:schemeClr val="tx2">
                    <a:lumMod val="50000"/>
                  </a:schemeClr>
                </a:solidFill>
                <a:latin typeface="微软雅黑" panose="020B0503020204020204" pitchFamily="34" charset="-122"/>
                <a:ea typeface="微软雅黑" panose="020B0503020204020204" pitchFamily="34" charset="-122"/>
              </a:rPr>
              <a:t>）也已弃用此传感器类型。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老方法被弃用，自然有更精确和更高效的方法来代替。官方提供了新的，使用</a:t>
            </a:r>
            <a:r>
              <a:rPr lang="en-US" altLang="zh-CN" dirty="0">
                <a:solidFill>
                  <a:schemeClr val="tx2">
                    <a:lumMod val="50000"/>
                  </a:schemeClr>
                </a:solidFill>
                <a:latin typeface="微软雅黑" panose="020B0503020204020204" pitchFamily="34" charset="-122"/>
                <a:ea typeface="微软雅黑" panose="020B0503020204020204" pitchFamily="34" charset="-122"/>
              </a:rPr>
              <a:t>TYPE_ACCELEROMETER</a:t>
            </a:r>
            <a:r>
              <a:rPr lang="zh-CN" altLang="en-US" dirty="0">
                <a:solidFill>
                  <a:schemeClr val="tx2">
                    <a:lumMod val="50000"/>
                  </a:schemeClr>
                </a:solidFill>
                <a:latin typeface="微软雅黑" panose="020B0503020204020204" pitchFamily="34" charset="-122"/>
                <a:ea typeface="微软雅黑" panose="020B0503020204020204" pitchFamily="34" charset="-122"/>
              </a:rPr>
              <a:t>和</a:t>
            </a:r>
            <a:r>
              <a:rPr lang="en-US" altLang="zh-CN" dirty="0">
                <a:solidFill>
                  <a:schemeClr val="tx2">
                    <a:lumMod val="50000"/>
                  </a:schemeClr>
                </a:solidFill>
                <a:latin typeface="微软雅黑" panose="020B0503020204020204" pitchFamily="34" charset="-122"/>
                <a:ea typeface="微软雅黑" panose="020B0503020204020204" pitchFamily="34" charset="-122"/>
              </a:rPr>
              <a:t>TYPE_MAGNETIC_FIELD</a:t>
            </a:r>
            <a:r>
              <a:rPr lang="zh-CN" altLang="en-US" dirty="0">
                <a:solidFill>
                  <a:schemeClr val="tx2">
                    <a:lumMod val="50000"/>
                  </a:schemeClr>
                </a:solidFill>
                <a:latin typeface="微软雅黑" panose="020B0503020204020204" pitchFamily="34" charset="-122"/>
                <a:ea typeface="微软雅黑" panose="020B0503020204020204" pitchFamily="34" charset="-122"/>
              </a:rPr>
              <a:t>结合的方法来获得设备的方向，两个传感器的说明如下。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252522" y="3277052"/>
            <a:ext cx="7666384" cy="25834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4368087" y="401812"/>
            <a:ext cx="3435256"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简述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911158" y="1354057"/>
            <a:ext cx="10349113"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在对方法进行详细说明之前，我们先了解一下一个重要的概念：传感器坐标系统（</a:t>
            </a:r>
            <a:r>
              <a:rPr lang="en-US" altLang="zh-CN" dirty="0">
                <a:solidFill>
                  <a:schemeClr val="tx2">
                    <a:lumMod val="50000"/>
                  </a:schemeClr>
                </a:solidFill>
                <a:latin typeface="微软雅黑" panose="020B0503020204020204" pitchFamily="34" charset="-122"/>
                <a:ea typeface="微软雅黑" panose="020B0503020204020204" pitchFamily="34" charset="-122"/>
              </a:rPr>
              <a:t>Sensor Coordinate System</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637342" y="2625339"/>
            <a:ext cx="3195809" cy="3331388"/>
          </a:xfrm>
          <a:prstGeom prst="rect">
            <a:avLst/>
          </a:prstGeom>
        </p:spPr>
      </p:pic>
      <p:sp>
        <p:nvSpPr>
          <p:cNvPr id="8" name="任意多边形 9"/>
          <p:cNvSpPr/>
          <p:nvPr/>
        </p:nvSpPr>
        <p:spPr>
          <a:xfrm rot="5400000">
            <a:off x="6928335" y="1476349"/>
            <a:ext cx="2469337" cy="5589027"/>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31"/>
          <p:cNvSpPr txBox="1"/>
          <p:nvPr/>
        </p:nvSpPr>
        <p:spPr>
          <a:xfrm>
            <a:off x="5828214" y="3311139"/>
            <a:ext cx="4904671" cy="1731371"/>
          </a:xfrm>
          <a:prstGeom prst="rect">
            <a:avLst/>
          </a:prstGeom>
          <a:noFill/>
        </p:spPr>
        <p:txBody>
          <a:bodyPr wrap="square" rtlCol="0">
            <a:spAutoFit/>
          </a:bodyPr>
          <a:lstStyle/>
          <a:p>
            <a:pPr>
              <a:lnSpc>
                <a:spcPct val="125000"/>
              </a:lnSpc>
              <a:spcAft>
                <a:spcPts val="1000"/>
              </a:spcAft>
            </a:pPr>
            <a:r>
              <a:rPr lang="zh-CN" altLang="en-US" sz="1600" dirty="0">
                <a:solidFill>
                  <a:schemeClr val="bg1"/>
                </a:solidFill>
                <a:latin typeface="微软雅黑" panose="020B0503020204020204" pitchFamily="34" charset="-122"/>
                <a:ea typeface="微软雅黑" panose="020B0503020204020204" pitchFamily="34" charset="-122"/>
              </a:rPr>
              <a:t>在</a:t>
            </a:r>
            <a:r>
              <a:rPr lang="en-US" altLang="zh-CN" sz="1600" dirty="0">
                <a:solidFill>
                  <a:schemeClr val="bg1"/>
                </a:solidFill>
                <a:latin typeface="微软雅黑" panose="020B0503020204020204" pitchFamily="34" charset="-122"/>
                <a:ea typeface="微软雅黑" panose="020B0503020204020204" pitchFamily="34" charset="-122"/>
              </a:rPr>
              <a:t>Android</a:t>
            </a:r>
            <a:r>
              <a:rPr lang="zh-CN" altLang="en-US" sz="1600" dirty="0">
                <a:solidFill>
                  <a:schemeClr val="bg1"/>
                </a:solidFill>
                <a:latin typeface="微软雅黑" panose="020B0503020204020204" pitchFamily="34" charset="-122"/>
                <a:ea typeface="微软雅黑" panose="020B0503020204020204" pitchFamily="34" charset="-122"/>
              </a:rPr>
              <a:t>平台中，传感器框架通常是使用一个标准的三维坐标系去表示一个值的。</a:t>
            </a:r>
            <a:endParaRPr lang="en-US" altLang="zh-CN" sz="1600" dirty="0">
              <a:solidFill>
                <a:schemeClr val="bg1"/>
              </a:solidFill>
              <a:latin typeface="微软雅黑" panose="020B0503020204020204" pitchFamily="34" charset="-122"/>
              <a:ea typeface="微软雅黑" panose="020B0503020204020204" pitchFamily="34" charset="-122"/>
            </a:endParaRPr>
          </a:p>
          <a:p>
            <a:pPr>
              <a:lnSpc>
                <a:spcPct val="125000"/>
              </a:lnSpc>
              <a:spcAft>
                <a:spcPts val="1000"/>
              </a:spcAft>
            </a:pPr>
            <a:r>
              <a:rPr lang="zh-CN" altLang="en-US" sz="1600" dirty="0">
                <a:solidFill>
                  <a:schemeClr val="bg1"/>
                </a:solidFill>
                <a:latin typeface="微软雅黑" panose="020B0503020204020204" pitchFamily="34" charset="-122"/>
                <a:ea typeface="微软雅黑" panose="020B0503020204020204" pitchFamily="34" charset="-122"/>
              </a:rPr>
              <a:t>仔细看一下这张图，不难发现，</a:t>
            </a:r>
            <a:r>
              <a:rPr lang="en-US" altLang="zh-CN" sz="1600" dirty="0">
                <a:solidFill>
                  <a:schemeClr val="bg1"/>
                </a:solidFill>
                <a:latin typeface="微软雅黑" panose="020B0503020204020204" pitchFamily="34" charset="-122"/>
                <a:ea typeface="微软雅黑" panose="020B0503020204020204" pitchFamily="34" charset="-122"/>
              </a:rPr>
              <a:t>z</a:t>
            </a:r>
            <a:r>
              <a:rPr lang="zh-CN" altLang="en-US" sz="1600" dirty="0">
                <a:solidFill>
                  <a:schemeClr val="bg1"/>
                </a:solidFill>
                <a:latin typeface="微软雅黑" panose="020B0503020204020204" pitchFamily="34" charset="-122"/>
                <a:ea typeface="微软雅黑" panose="020B0503020204020204" pitchFamily="34" charset="-122"/>
              </a:rPr>
              <a:t>是指向地心的方位角，</a:t>
            </a:r>
            <a:r>
              <a:rPr lang="en-US" altLang="zh-CN" sz="1600" dirty="0">
                <a:solidFill>
                  <a:schemeClr val="bg1"/>
                </a:solidFill>
                <a:latin typeface="微软雅黑" panose="020B0503020204020204" pitchFamily="34" charset="-122"/>
                <a:ea typeface="微软雅黑" panose="020B0503020204020204" pitchFamily="34" charset="-122"/>
              </a:rPr>
              <a:t>x</a:t>
            </a:r>
            <a:r>
              <a:rPr lang="zh-CN" altLang="en-US" sz="1600" dirty="0">
                <a:solidFill>
                  <a:schemeClr val="bg1"/>
                </a:solidFill>
                <a:latin typeface="微软雅黑" panose="020B0503020204020204" pitchFamily="34" charset="-122"/>
                <a:ea typeface="微软雅黑" panose="020B0503020204020204" pitchFamily="34" charset="-122"/>
              </a:rPr>
              <a:t>轴是仰俯角（由静止状态开始前后反转），</a:t>
            </a:r>
            <a:r>
              <a:rPr lang="en-US" altLang="zh-CN" sz="1600" dirty="0">
                <a:solidFill>
                  <a:schemeClr val="bg1"/>
                </a:solidFill>
                <a:latin typeface="微软雅黑" panose="020B0503020204020204" pitchFamily="34" charset="-122"/>
                <a:ea typeface="微软雅黑" panose="020B0503020204020204" pitchFamily="34" charset="-122"/>
              </a:rPr>
              <a:t>y</a:t>
            </a:r>
            <a:r>
              <a:rPr lang="zh-CN" altLang="en-US" sz="1600" dirty="0">
                <a:solidFill>
                  <a:schemeClr val="bg1"/>
                </a:solidFill>
                <a:latin typeface="微软雅黑" panose="020B0503020204020204" pitchFamily="34" charset="-122"/>
                <a:ea typeface="微软雅黑" panose="020B0503020204020204" pitchFamily="34" charset="-122"/>
              </a:rPr>
              <a:t>轴是翻转角（由静止状态开始左右反转）。</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23581" y="2785176"/>
            <a:ext cx="8035770" cy="2300239"/>
          </a:xfrm>
          <a:prstGeom prst="rect">
            <a:avLst/>
          </a:prstGeom>
        </p:spPr>
      </p:pic>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方法说明</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2"/>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1623581" y="1556842"/>
            <a:ext cx="4948703"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如果你仍然在代码中使用</a:t>
            </a:r>
            <a:r>
              <a:rPr lang="en-US" altLang="zh-CN" dirty="0">
                <a:solidFill>
                  <a:schemeClr val="tx2">
                    <a:lumMod val="50000"/>
                  </a:schemeClr>
                </a:solidFill>
                <a:latin typeface="微软雅黑" panose="020B0503020204020204" pitchFamily="34" charset="-122"/>
                <a:ea typeface="微软雅黑" panose="020B0503020204020204" pitchFamily="34" charset="-122"/>
              </a:rPr>
              <a:t>TYPE_ORIENTATION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，该传感器会在代码中被划掉</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8" name="任意多边形 9"/>
          <p:cNvSpPr/>
          <p:nvPr/>
        </p:nvSpPr>
        <p:spPr>
          <a:xfrm rot="10800000">
            <a:off x="3611229" y="4803382"/>
            <a:ext cx="4060473" cy="1665091"/>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文本框 31"/>
          <p:cNvSpPr txBox="1"/>
          <p:nvPr/>
        </p:nvSpPr>
        <p:spPr>
          <a:xfrm>
            <a:off x="3802011" y="5142139"/>
            <a:ext cx="3802636" cy="987578"/>
          </a:xfrm>
          <a:prstGeom prst="rect">
            <a:avLst/>
          </a:prstGeom>
          <a:noFill/>
        </p:spPr>
        <p:txBody>
          <a:bodyPr wrap="square" rtlCol="0">
            <a:spAutoFit/>
          </a:bodyPr>
          <a:lstStyle/>
          <a:p>
            <a:pPr>
              <a:lnSpc>
                <a:spcPct val="125000"/>
              </a:lnSpc>
              <a:spcAft>
                <a:spcPts val="1000"/>
              </a:spcAft>
            </a:pPr>
            <a:r>
              <a:rPr lang="zh-CN" altLang="en-US" sz="1600" dirty="0">
                <a:solidFill>
                  <a:schemeClr val="bg1"/>
                </a:solidFill>
                <a:latin typeface="微软雅黑" panose="020B0503020204020204" pitchFamily="34" charset="-122"/>
                <a:ea typeface="微软雅黑" panose="020B0503020204020204" pitchFamily="34" charset="-122"/>
              </a:rPr>
              <a:t>从注释中可以看到，官方推荐我们用</a:t>
            </a:r>
            <a:r>
              <a:rPr lang="en-US" altLang="zh-CN" sz="1600" dirty="0">
                <a:solidFill>
                  <a:schemeClr val="bg1"/>
                </a:solidFill>
                <a:latin typeface="微软雅黑" panose="020B0503020204020204" pitchFamily="34" charset="-122"/>
                <a:ea typeface="微软雅黑" panose="020B0503020204020204" pitchFamily="34" charset="-122"/>
              </a:rPr>
              <a:t>SensorManager.getOrientation()</a:t>
            </a:r>
            <a:r>
              <a:rPr lang="zh-CN" altLang="en-US" sz="1600" dirty="0">
                <a:solidFill>
                  <a:schemeClr val="bg1"/>
                </a:solidFill>
                <a:latin typeface="微软雅黑" panose="020B0503020204020204" pitchFamily="34" charset="-122"/>
                <a:ea typeface="微软雅黑" panose="020B0503020204020204" pitchFamily="34" charset="-122"/>
              </a:rPr>
              <a:t>这个方法去替代原来的</a:t>
            </a:r>
            <a:r>
              <a:rPr lang="en-US" altLang="zh-CN" sz="1600" dirty="0">
                <a:solidFill>
                  <a:schemeClr val="bg1"/>
                </a:solidFill>
                <a:latin typeface="微软雅黑" panose="020B0503020204020204" pitchFamily="34" charset="-122"/>
                <a:ea typeface="微软雅黑" panose="020B0503020204020204" pitchFamily="34" charset="-122"/>
              </a:rPr>
              <a:t>TYPE_ORIENTATION</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7016575" y="1726144"/>
            <a:ext cx="2244689" cy="303968"/>
          </a:xfrm>
          <a:prstGeom prst="rect">
            <a:avLst/>
          </a:prstGeom>
        </p:spPr>
      </p:pic>
      <p:pic>
        <p:nvPicPr>
          <p:cNvPr id="4" name="图片 3"/>
          <p:cNvPicPr>
            <a:picLocks noChangeAspect="1"/>
          </p:cNvPicPr>
          <p:nvPr/>
        </p:nvPicPr>
        <p:blipFill>
          <a:blip r:embed="rId4"/>
          <a:stretch>
            <a:fillRect/>
          </a:stretch>
        </p:blipFill>
        <p:spPr>
          <a:xfrm>
            <a:off x="9339983" y="1329441"/>
            <a:ext cx="1127858" cy="1097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 grpId="0" animBg="1"/>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408380" y="1789044"/>
            <a:ext cx="4584350" cy="4578096"/>
          </a:xfrm>
          <a:prstGeom prst="rect">
            <a:avLst/>
          </a:prstGeom>
        </p:spPr>
      </p:pic>
      <p:sp>
        <p:nvSpPr>
          <p:cNvPr id="17" name="任意多边形 9"/>
          <p:cNvSpPr/>
          <p:nvPr/>
        </p:nvSpPr>
        <p:spPr>
          <a:xfrm rot="5400000">
            <a:off x="7840066" y="912560"/>
            <a:ext cx="2185155" cy="5034467"/>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方法说明</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2"/>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1556526" y="1324087"/>
            <a:ext cx="6048121"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那我们继续在源码中看看</a:t>
            </a:r>
            <a:r>
              <a:rPr lang="en-US" altLang="zh-CN" dirty="0">
                <a:solidFill>
                  <a:schemeClr val="tx2">
                    <a:lumMod val="50000"/>
                  </a:schemeClr>
                </a:solidFill>
                <a:latin typeface="微软雅黑" panose="020B0503020204020204" pitchFamily="34" charset="-122"/>
                <a:ea typeface="微软雅黑" panose="020B0503020204020204" pitchFamily="34" charset="-122"/>
              </a:rPr>
              <a:t>getOrientation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这个方法</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6" name="9"/>
          <p:cNvSpPr txBox="1"/>
          <p:nvPr/>
        </p:nvSpPr>
        <p:spPr>
          <a:xfrm>
            <a:off x="7135203" y="2730816"/>
            <a:ext cx="3986157" cy="1197572"/>
          </a:xfrm>
          <a:prstGeom prst="rect">
            <a:avLst/>
          </a:prstGeom>
          <a:noFill/>
        </p:spPr>
        <p:txBody>
          <a:bodyPr wrap="square" lIns="0" tIns="0" rIns="0" bIns="0" rtlCol="0">
            <a:spAutoFit/>
          </a:bodyPr>
          <a:lstStyle/>
          <a:p>
            <a:pPr marL="0" lvl="1">
              <a:lnSpc>
                <a:spcPct val="150000"/>
              </a:lnSpc>
            </a:pPr>
            <a:r>
              <a:rPr lang="zh-CN" altLang="en-US" dirty="0">
                <a:solidFill>
                  <a:schemeClr val="bg1"/>
                </a:solidFill>
                <a:latin typeface="微软雅黑" panose="020B0503020204020204" pitchFamily="34" charset="-122"/>
                <a:ea typeface="微软雅黑" panose="020B0503020204020204" pitchFamily="34" charset="-122"/>
              </a:rPr>
              <a:t>该方法能够基于旋转矩阵</a:t>
            </a:r>
            <a:r>
              <a:rPr lang="en-US" altLang="zh-CN" dirty="0">
                <a:solidFill>
                  <a:schemeClr val="bg1"/>
                </a:solidFill>
                <a:latin typeface="微软雅黑" panose="020B0503020204020204" pitchFamily="34" charset="-122"/>
                <a:ea typeface="微软雅黑" panose="020B0503020204020204" pitchFamily="34" charset="-122"/>
              </a:rPr>
              <a:t>R</a:t>
            </a:r>
            <a:r>
              <a:rPr lang="zh-CN" altLang="en-US" dirty="0">
                <a:solidFill>
                  <a:schemeClr val="bg1"/>
                </a:solidFill>
                <a:latin typeface="微软雅黑" panose="020B0503020204020204" pitchFamily="34" charset="-122"/>
                <a:ea typeface="微软雅黑" panose="020B0503020204020204" pitchFamily="34" charset="-122"/>
              </a:rPr>
              <a:t>计算设备的方向，不用关心返回值，根据</a:t>
            </a:r>
            <a:r>
              <a:rPr lang="en-US" altLang="zh-CN" dirty="0">
                <a:solidFill>
                  <a:schemeClr val="bg1"/>
                </a:solidFill>
                <a:latin typeface="微软雅黑" panose="020B0503020204020204" pitchFamily="34" charset="-122"/>
                <a:ea typeface="微软雅黑" panose="020B0503020204020204" pitchFamily="34" charset="-122"/>
              </a:rPr>
              <a:t>R[ ]</a:t>
            </a:r>
            <a:r>
              <a:rPr lang="zh-CN" altLang="en-US" dirty="0">
                <a:solidFill>
                  <a:schemeClr val="bg1"/>
                </a:solidFill>
                <a:latin typeface="微软雅黑" panose="020B0503020204020204" pitchFamily="34" charset="-122"/>
                <a:ea typeface="微软雅黑" panose="020B0503020204020204" pitchFamily="34" charset="-122"/>
              </a:rPr>
              <a:t>的数据得到我们想要的方向</a:t>
            </a:r>
            <a:r>
              <a:rPr lang="en-US" altLang="zh-CN" dirty="0">
                <a:solidFill>
                  <a:schemeClr val="bg1"/>
                </a:solidFill>
                <a:latin typeface="微软雅黑" panose="020B0503020204020204" pitchFamily="34" charset="-122"/>
                <a:ea typeface="微软雅黑" panose="020B0503020204020204" pitchFamily="34" charset="-122"/>
              </a:rPr>
              <a:t>values[ ]</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9"/>
          <p:cNvSpPr txBox="1"/>
          <p:nvPr/>
        </p:nvSpPr>
        <p:spPr>
          <a:xfrm>
            <a:off x="6993151" y="5371184"/>
            <a:ext cx="2825057" cy="366575"/>
          </a:xfrm>
          <a:prstGeom prst="rect">
            <a:avLst/>
          </a:prstGeom>
          <a:noFill/>
        </p:spPr>
        <p:txBody>
          <a:bodyPr wrap="square" lIns="0" tIns="0" rIns="0" bIns="0" rtlCol="0">
            <a:spAutoFit/>
          </a:bodyPr>
          <a:lstStyle/>
          <a:p>
            <a:pPr marL="0" lvl="1">
              <a:lnSpc>
                <a:spcPct val="150000"/>
              </a:lnSpc>
            </a:pPr>
            <a:r>
              <a:rPr lang="zh-CN" altLang="en-US" dirty="0">
                <a:latin typeface="微软雅黑" panose="020B0503020204020204" pitchFamily="34" charset="-122"/>
                <a:ea typeface="微软雅黑" panose="020B0503020204020204" pitchFamily="34" charset="-122"/>
              </a:rPr>
              <a:t>那么参数</a:t>
            </a:r>
            <a:r>
              <a:rPr lang="en-US" altLang="zh-CN" dirty="0">
                <a:latin typeface="微软雅黑" panose="020B0503020204020204" pitchFamily="34" charset="-122"/>
                <a:ea typeface="微软雅黑" panose="020B0503020204020204" pitchFamily="34" charset="-122"/>
              </a:rPr>
              <a:t>R[ ]</a:t>
            </a:r>
            <a:r>
              <a:rPr lang="zh-CN" altLang="en-US" dirty="0">
                <a:latin typeface="微软雅黑" panose="020B0503020204020204" pitchFamily="34" charset="-122"/>
                <a:ea typeface="微软雅黑" panose="020B0503020204020204" pitchFamily="34" charset="-122"/>
              </a:rPr>
              <a:t>要怎么获得呢</a:t>
            </a:r>
            <a:endParaRPr lang="zh-CN" altLang="en-US"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9818208" y="4915971"/>
            <a:ext cx="1303152" cy="12770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什么是安卓传感器？</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1006919" y="1787096"/>
            <a:ext cx="2480310" cy="996315"/>
          </a:xfrm>
          <a:prstGeom prst="rect">
            <a:avLst/>
          </a:prstGeom>
          <a:noFill/>
        </p:spPr>
        <p:txBody>
          <a:bodyPr wrap="none" rtlCol="0" anchor="ctr" anchorCtr="0">
            <a:spAutoFit/>
          </a:bodyPr>
          <a:p>
            <a:pPr>
              <a:lnSpc>
                <a:spcPts val="7060"/>
              </a:lnSpc>
            </a:pPr>
            <a:r>
              <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rPr>
              <a:t>手机里的硬件</a:t>
            </a:r>
            <a:endPar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5" name="图片 4"/>
          <p:cNvPicPr>
            <a:picLocks noChangeAspect="1"/>
          </p:cNvPicPr>
          <p:nvPr/>
        </p:nvPicPr>
        <p:blipFill>
          <a:blip r:embed="rId2"/>
          <a:stretch>
            <a:fillRect/>
          </a:stretch>
        </p:blipFill>
        <p:spPr>
          <a:xfrm>
            <a:off x="4048760" y="1416050"/>
            <a:ext cx="1624330" cy="1515110"/>
          </a:xfrm>
          <a:prstGeom prst="rect">
            <a:avLst/>
          </a:prstGeom>
        </p:spPr>
      </p:pic>
      <p:sp>
        <p:nvSpPr>
          <p:cNvPr id="7" name="TextBox 21"/>
          <p:cNvSpPr txBox="1"/>
          <p:nvPr/>
        </p:nvSpPr>
        <p:spPr>
          <a:xfrm>
            <a:off x="1006919" y="3761311"/>
            <a:ext cx="2977515" cy="996315"/>
          </a:xfrm>
          <a:prstGeom prst="rect">
            <a:avLst/>
          </a:prstGeom>
          <a:noFill/>
        </p:spPr>
        <p:txBody>
          <a:bodyPr wrap="none" rtlCol="0" anchor="ctr" anchorCtr="0">
            <a:spAutoFit/>
          </a:bodyPr>
          <a:p>
            <a:pPr>
              <a:lnSpc>
                <a:spcPts val="7060"/>
              </a:lnSpc>
            </a:pPr>
            <a:r>
              <a:rPr lang="en-US" altLang="zh-CN" sz="2800" b="1" spc="200" dirty="0">
                <a:solidFill>
                  <a:schemeClr val="bg1">
                    <a:lumMod val="50000"/>
                  </a:schemeClr>
                </a:solidFill>
                <a:latin typeface="方正行黑简体" panose="02000000000000000000" charset="-122"/>
                <a:ea typeface="方正行黑简体" panose="02000000000000000000" charset="-122"/>
                <a:cs typeface="Montserrat" charset="0"/>
              </a:rPr>
              <a:t>Are you sure?</a:t>
            </a:r>
            <a:endParaRPr lang="en-US" altLang="zh-CN"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8" name="图片 7"/>
          <p:cNvPicPr>
            <a:picLocks noChangeAspect="1"/>
          </p:cNvPicPr>
          <p:nvPr/>
        </p:nvPicPr>
        <p:blipFill>
          <a:blip r:embed="rId3"/>
          <a:stretch>
            <a:fillRect/>
          </a:stretch>
        </p:blipFill>
        <p:spPr>
          <a:xfrm>
            <a:off x="4022090" y="3462655"/>
            <a:ext cx="1651000" cy="1593850"/>
          </a:xfrm>
          <a:prstGeom prst="rect">
            <a:avLst/>
          </a:prstGeom>
        </p:spPr>
      </p:pic>
      <p:sp>
        <p:nvSpPr>
          <p:cNvPr id="2" name="TextBox 21"/>
          <p:cNvSpPr txBox="1"/>
          <p:nvPr/>
        </p:nvSpPr>
        <p:spPr>
          <a:xfrm>
            <a:off x="6290310" y="2565718"/>
            <a:ext cx="5469890" cy="193802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安卓传感器事实上分为基于硬件和基于软件，其中基于软件的传感器从一个或多个基于硬件的传感器获取数据，有时被称为虚拟传感器或合成传感器。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2" grpId="0"/>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方法说明</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1556526" y="1324087"/>
            <a:ext cx="6048121"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继续看源代码中的注释</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911621" y="1869385"/>
            <a:ext cx="8144211" cy="935662"/>
          </a:xfrm>
          <a:prstGeom prst="rect">
            <a:avLst/>
          </a:prstGeom>
        </p:spPr>
      </p:pic>
      <p:sp>
        <p:nvSpPr>
          <p:cNvPr id="19" name="9"/>
          <p:cNvSpPr txBox="1"/>
          <p:nvPr/>
        </p:nvSpPr>
        <p:spPr>
          <a:xfrm>
            <a:off x="1856388" y="2910030"/>
            <a:ext cx="10274318"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参数</a:t>
            </a:r>
            <a:r>
              <a:rPr lang="en-US" altLang="zh-CN" dirty="0">
                <a:solidFill>
                  <a:schemeClr val="tx2">
                    <a:lumMod val="50000"/>
                  </a:schemeClr>
                </a:solidFill>
                <a:latin typeface="微软雅黑" panose="020B0503020204020204" pitchFamily="34" charset="-122"/>
                <a:ea typeface="微软雅黑" panose="020B0503020204020204" pitchFamily="34" charset="-122"/>
              </a:rPr>
              <a:t>R[ ]</a:t>
            </a:r>
            <a:r>
              <a:rPr lang="zh-CN" altLang="en-US" dirty="0">
                <a:solidFill>
                  <a:schemeClr val="tx2">
                    <a:lumMod val="50000"/>
                  </a:schemeClr>
                </a:solidFill>
                <a:latin typeface="微软雅黑" panose="020B0503020204020204" pitchFamily="34" charset="-122"/>
                <a:ea typeface="微软雅黑" panose="020B0503020204020204" pitchFamily="34" charset="-122"/>
              </a:rPr>
              <a:t>很明显表示一个旋转矩阵，实际上它是用来保存磁场和加速度的数据的，</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rot="5400000">
            <a:off x="7745527" y="1873824"/>
            <a:ext cx="1488659" cy="3351108"/>
            <a:chOff x="3817984" y="3512551"/>
            <a:chExt cx="5034467" cy="2185155"/>
          </a:xfrm>
        </p:grpSpPr>
        <p:sp>
          <p:nvSpPr>
            <p:cNvPr id="17" name="任意多边形 9"/>
            <p:cNvSpPr/>
            <p:nvPr/>
          </p:nvSpPr>
          <p:spPr>
            <a:xfrm rot="5400000">
              <a:off x="5242640" y="2087895"/>
              <a:ext cx="2185155" cy="5034467"/>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9"/>
            <p:cNvSpPr txBox="1"/>
            <p:nvPr/>
          </p:nvSpPr>
          <p:spPr>
            <a:xfrm rot="16200000">
              <a:off x="4287521" y="3662543"/>
              <a:ext cx="1951395" cy="1885171"/>
            </a:xfrm>
            <a:prstGeom prst="rect">
              <a:avLst/>
            </a:prstGeom>
            <a:noFill/>
          </p:spPr>
          <p:txBody>
            <a:bodyPr wrap="square" lIns="0" tIns="0" rIns="0" bIns="0" rtlCol="0">
              <a:spAutoFit/>
            </a:bodyPr>
            <a:lstStyle/>
            <a:p>
              <a:pPr marL="0" lvl="1">
                <a:lnSpc>
                  <a:spcPct val="150000"/>
                </a:lnSpc>
              </a:pPr>
              <a:r>
                <a:rPr lang="zh-CN" altLang="en-US" dirty="0">
                  <a:solidFill>
                    <a:schemeClr val="bg1"/>
                  </a:solidFill>
                  <a:latin typeface="微软雅黑" panose="020B0503020204020204" pitchFamily="34" charset="-122"/>
                  <a:ea typeface="微软雅黑" panose="020B0503020204020204" pitchFamily="34" charset="-122"/>
                </a:rPr>
                <a:t>根据注释我们可以看到让我们需要通过</a:t>
              </a:r>
              <a:r>
                <a:rPr lang="en-US" altLang="zh-CN" dirty="0">
                  <a:solidFill>
                    <a:schemeClr val="bg1"/>
                  </a:solidFill>
                  <a:latin typeface="微软雅黑" panose="020B0503020204020204" pitchFamily="34" charset="-122"/>
                  <a:ea typeface="微软雅黑" panose="020B0503020204020204" pitchFamily="34" charset="-122"/>
                </a:rPr>
                <a:t>getRotationMatrix</a:t>
              </a:r>
              <a:r>
                <a:rPr lang="zh-CN" altLang="en-US" dirty="0">
                  <a:solidFill>
                    <a:schemeClr val="bg1"/>
                  </a:solidFill>
                  <a:latin typeface="微软雅黑" panose="020B0503020204020204" pitchFamily="34" charset="-122"/>
                  <a:ea typeface="微软雅黑" panose="020B0503020204020204" pitchFamily="34" charset="-122"/>
                </a:rPr>
                <a:t>这个方法来填充这个参数</a:t>
              </a:r>
              <a:r>
                <a:rPr lang="en-US" altLang="zh-CN" dirty="0">
                  <a:solidFill>
                    <a:schemeClr val="bg1"/>
                  </a:solidFill>
                  <a:latin typeface="微软雅黑" panose="020B0503020204020204" pitchFamily="34" charset="-122"/>
                  <a:ea typeface="微软雅黑" panose="020B0503020204020204" pitchFamily="34" charset="-122"/>
                </a:rPr>
                <a:t>R[ ]</a:t>
              </a:r>
              <a:endParaRPr lang="zh-CN" altLang="en-US" dirty="0">
                <a:solidFill>
                  <a:schemeClr val="bg1"/>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3"/>
          <a:stretch>
            <a:fillRect/>
          </a:stretch>
        </p:blipFill>
        <p:spPr>
          <a:xfrm>
            <a:off x="1911621" y="4495973"/>
            <a:ext cx="7879618" cy="745999"/>
          </a:xfrm>
          <a:prstGeom prst="rect">
            <a:avLst/>
          </a:prstGeom>
        </p:spPr>
      </p:pic>
      <p:sp>
        <p:nvSpPr>
          <p:cNvPr id="20" name="9"/>
          <p:cNvSpPr txBox="1"/>
          <p:nvPr/>
        </p:nvSpPr>
        <p:spPr>
          <a:xfrm>
            <a:off x="4448290" y="5573976"/>
            <a:ext cx="2273352"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更多的参数出现了！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4"/>
          <a:stretch>
            <a:fillRect/>
          </a:stretch>
        </p:blipFill>
        <p:spPr>
          <a:xfrm>
            <a:off x="6668933" y="5336116"/>
            <a:ext cx="803418" cy="84229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方法说明</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1175034" y="1310132"/>
            <a:ext cx="9840344" cy="2444067"/>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getRotationMatrix</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方法使用到了</a:t>
            </a:r>
            <a:r>
              <a:rPr lang="en-US" altLang="zh-CN" dirty="0">
                <a:solidFill>
                  <a:schemeClr val="tx2">
                    <a:lumMod val="50000"/>
                  </a:schemeClr>
                </a:solidFill>
                <a:latin typeface="微软雅黑" panose="020B0503020204020204" pitchFamily="34" charset="-122"/>
                <a:ea typeface="微软雅黑" panose="020B0503020204020204" pitchFamily="34" charset="-122"/>
              </a:rPr>
              <a:t>4</a:t>
            </a:r>
            <a:r>
              <a:rPr lang="zh-CN" altLang="en-US" dirty="0">
                <a:solidFill>
                  <a:schemeClr val="tx2">
                    <a:lumMod val="50000"/>
                  </a:schemeClr>
                </a:solidFill>
                <a:latin typeface="微软雅黑" panose="020B0503020204020204" pitchFamily="34" charset="-122"/>
                <a:ea typeface="微软雅黑" panose="020B0503020204020204" pitchFamily="34" charset="-122"/>
              </a:rPr>
              <a:t>个参数，如下：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en-US" altLang="zh-CN" dirty="0">
                <a:solidFill>
                  <a:schemeClr val="tx2">
                    <a:lumMod val="50000"/>
                  </a:schemeClr>
                </a:solidFill>
                <a:latin typeface="微软雅黑" panose="020B0503020204020204" pitchFamily="34" charset="-122"/>
                <a:ea typeface="微软雅黑" panose="020B0503020204020204" pitchFamily="34" charset="-122"/>
              </a:rPr>
              <a:t>R[ ]——</a:t>
            </a:r>
            <a:r>
              <a:rPr lang="zh-CN" altLang="en-US" dirty="0">
                <a:solidFill>
                  <a:schemeClr val="tx2">
                    <a:lumMod val="50000"/>
                  </a:schemeClr>
                </a:solidFill>
                <a:latin typeface="微软雅黑" panose="020B0503020204020204" pitchFamily="34" charset="-122"/>
                <a:ea typeface="微软雅黑" panose="020B0503020204020204" pitchFamily="34" charset="-122"/>
              </a:rPr>
              <a:t>需要在</a:t>
            </a:r>
            <a:r>
              <a:rPr lang="en-US" altLang="zh-CN" dirty="0">
                <a:solidFill>
                  <a:schemeClr val="tx2">
                    <a:lumMod val="50000"/>
                  </a:schemeClr>
                </a:solidFill>
                <a:latin typeface="微软雅黑" panose="020B0503020204020204" pitchFamily="34" charset="-122"/>
                <a:ea typeface="微软雅黑" panose="020B0503020204020204" pitchFamily="34" charset="-122"/>
              </a:rPr>
              <a:t>getOrientation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方法中使用到的旋转矩阵，大小为</a:t>
            </a:r>
            <a:r>
              <a:rPr lang="en-US" altLang="zh-CN" dirty="0">
                <a:solidFill>
                  <a:schemeClr val="tx2">
                    <a:lumMod val="50000"/>
                  </a:schemeClr>
                </a:solidFill>
                <a:latin typeface="微软雅黑" panose="020B0503020204020204" pitchFamily="34" charset="-122"/>
                <a:ea typeface="微软雅黑" panose="020B0503020204020204" pitchFamily="34" charset="-122"/>
              </a:rPr>
              <a:t>9</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en-US" altLang="zh-CN" dirty="0">
                <a:solidFill>
                  <a:schemeClr val="tx2">
                    <a:lumMod val="50000"/>
                  </a:schemeClr>
                </a:solidFill>
                <a:latin typeface="微软雅黑" panose="020B0503020204020204" pitchFamily="34" charset="-122"/>
                <a:ea typeface="微软雅黑" panose="020B0503020204020204" pitchFamily="34" charset="-122"/>
              </a:rPr>
              <a:t>I[ ]——</a:t>
            </a:r>
            <a:r>
              <a:rPr lang="zh-CN" altLang="en-US" dirty="0">
                <a:solidFill>
                  <a:schemeClr val="tx2">
                    <a:lumMod val="50000"/>
                  </a:schemeClr>
                </a:solidFill>
                <a:latin typeface="微软雅黑" panose="020B0503020204020204" pitchFamily="34" charset="-122"/>
                <a:ea typeface="微软雅黑" panose="020B0503020204020204" pitchFamily="34" charset="-122"/>
              </a:rPr>
              <a:t>倾角矩阵，大小为</a:t>
            </a:r>
            <a:r>
              <a:rPr lang="en-US" altLang="zh-CN" dirty="0">
                <a:solidFill>
                  <a:schemeClr val="tx2">
                    <a:lumMod val="50000"/>
                  </a:schemeClr>
                </a:solidFill>
                <a:latin typeface="微软雅黑" panose="020B0503020204020204" pitchFamily="34" charset="-122"/>
                <a:ea typeface="微软雅黑" panose="020B0503020204020204" pitchFamily="34" charset="-122"/>
              </a:rPr>
              <a:t>9</a:t>
            </a:r>
            <a:r>
              <a:rPr lang="zh-CN" altLang="en-US" dirty="0">
                <a:solidFill>
                  <a:schemeClr val="tx2">
                    <a:lumMod val="50000"/>
                  </a:schemeClr>
                </a:solidFill>
                <a:latin typeface="微软雅黑" panose="020B0503020204020204" pitchFamily="34" charset="-122"/>
                <a:ea typeface="微软雅黑" panose="020B0503020204020204" pitchFamily="34" charset="-122"/>
              </a:rPr>
              <a:t>，一般设置为</a:t>
            </a:r>
            <a:r>
              <a:rPr lang="en-US" altLang="zh-CN" dirty="0">
                <a:solidFill>
                  <a:schemeClr val="tx2">
                    <a:lumMod val="50000"/>
                  </a:schemeClr>
                </a:solidFill>
                <a:latin typeface="微软雅黑" panose="020B0503020204020204" pitchFamily="34" charset="-122"/>
                <a:ea typeface="微软雅黑" panose="020B0503020204020204" pitchFamily="34" charset="-122"/>
              </a:rPr>
              <a:t>null</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en-US" altLang="zh-CN" dirty="0">
                <a:solidFill>
                  <a:schemeClr val="tx2">
                    <a:lumMod val="50000"/>
                  </a:schemeClr>
                </a:solidFill>
                <a:latin typeface="微软雅黑" panose="020B0503020204020204" pitchFamily="34" charset="-122"/>
                <a:ea typeface="微软雅黑" panose="020B0503020204020204" pitchFamily="34" charset="-122"/>
              </a:rPr>
              <a:t>gravity[ ]——</a:t>
            </a:r>
            <a:r>
              <a:rPr lang="zh-CN" altLang="en-US" dirty="0">
                <a:solidFill>
                  <a:schemeClr val="tx2">
                    <a:lumMod val="50000"/>
                  </a:schemeClr>
                </a:solidFill>
                <a:latin typeface="微软雅黑" panose="020B0503020204020204" pitchFamily="34" charset="-122"/>
                <a:ea typeface="微软雅黑" panose="020B0503020204020204" pitchFamily="34" charset="-122"/>
              </a:rPr>
              <a:t>储存有三个</a:t>
            </a:r>
            <a:r>
              <a:rPr lang="en-US" altLang="zh-CN" dirty="0">
                <a:solidFill>
                  <a:schemeClr val="tx2">
                    <a:lumMod val="50000"/>
                  </a:schemeClr>
                </a:solidFill>
                <a:latin typeface="微软雅黑" panose="020B0503020204020204" pitchFamily="34" charset="-122"/>
                <a:ea typeface="微软雅黑" panose="020B0503020204020204" pitchFamily="34" charset="-122"/>
              </a:rPr>
              <a:t>float</a:t>
            </a:r>
            <a:r>
              <a:rPr lang="zh-CN" altLang="en-US" dirty="0">
                <a:solidFill>
                  <a:schemeClr val="tx2">
                    <a:lumMod val="50000"/>
                  </a:schemeClr>
                </a:solidFill>
                <a:latin typeface="微软雅黑" panose="020B0503020204020204" pitchFamily="34" charset="-122"/>
                <a:ea typeface="微软雅黑" panose="020B0503020204020204" pitchFamily="34" charset="-122"/>
              </a:rPr>
              <a:t>值的数组，包括了三个在设备坐标系下的重力向量</a:t>
            </a:r>
            <a:r>
              <a:rPr lang="en-US" altLang="zh-CN" dirty="0">
                <a:solidFill>
                  <a:schemeClr val="tx2">
                    <a:lumMod val="50000"/>
                  </a:schemeClr>
                </a:solidFill>
                <a:latin typeface="微软雅黑" panose="020B0503020204020204" pitchFamily="34" charset="-122"/>
                <a:ea typeface="微软雅黑" panose="020B0503020204020204" pitchFamily="34" charset="-122"/>
              </a:rPr>
              <a:t>, </a:t>
            </a:r>
            <a:r>
              <a:rPr lang="zh-CN" altLang="en-US" dirty="0">
                <a:solidFill>
                  <a:schemeClr val="tx2">
                    <a:lumMod val="50000"/>
                  </a:schemeClr>
                </a:solidFill>
                <a:latin typeface="微软雅黑" panose="020B0503020204020204" pitchFamily="34" charset="-122"/>
                <a:ea typeface="微软雅黑" panose="020B0503020204020204" pitchFamily="34" charset="-122"/>
              </a:rPr>
              <a:t>关于该参数，源码的注释中提到了：</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4" name="9"/>
          <p:cNvSpPr txBox="1"/>
          <p:nvPr/>
        </p:nvSpPr>
        <p:spPr>
          <a:xfrm>
            <a:off x="1125224" y="4174736"/>
            <a:ext cx="9840344" cy="782074"/>
          </a:xfrm>
          <a:prstGeom prst="rect">
            <a:avLst/>
          </a:prstGeom>
          <a:noFill/>
        </p:spPr>
        <p:txBody>
          <a:bodyPr wrap="square" lIns="0" tIns="0" rIns="0" bIns="0" rtlCol="0">
            <a:spAutoFit/>
          </a:bodyPr>
          <a:lstStyle/>
          <a:p>
            <a:pPr marL="285750" lvl="1" indent="-285750">
              <a:lnSpc>
                <a:spcPct val="150000"/>
              </a:lnSpc>
              <a:buFont typeface="Arial" panose="020B0604020202020204" pitchFamily="34" charset="0"/>
              <a:buChar char="•"/>
            </a:pPr>
            <a:r>
              <a:rPr lang="en-US" altLang="zh-CN" dirty="0">
                <a:solidFill>
                  <a:schemeClr val="tx2">
                    <a:lumMod val="50000"/>
                  </a:schemeClr>
                </a:solidFill>
                <a:latin typeface="微软雅黑" panose="020B0503020204020204" pitchFamily="34" charset="-122"/>
                <a:ea typeface="微软雅黑" panose="020B0503020204020204" pitchFamily="34" charset="-122"/>
              </a:rPr>
              <a:t>geomagnetic[ ]——</a:t>
            </a:r>
            <a:r>
              <a:rPr lang="zh-CN" altLang="en-US" dirty="0">
                <a:solidFill>
                  <a:schemeClr val="tx2">
                    <a:lumMod val="50000"/>
                  </a:schemeClr>
                </a:solidFill>
                <a:latin typeface="微软雅黑" panose="020B0503020204020204" pitchFamily="34" charset="-122"/>
                <a:ea typeface="微软雅黑" panose="020B0503020204020204" pitchFamily="34" charset="-122"/>
              </a:rPr>
              <a:t>储存有三个</a:t>
            </a:r>
            <a:r>
              <a:rPr lang="en-US" altLang="zh-CN" dirty="0">
                <a:solidFill>
                  <a:schemeClr val="tx2">
                    <a:lumMod val="50000"/>
                  </a:schemeClr>
                </a:solidFill>
                <a:latin typeface="微软雅黑" panose="020B0503020204020204" pitchFamily="34" charset="-122"/>
                <a:ea typeface="微软雅黑" panose="020B0503020204020204" pitchFamily="34" charset="-122"/>
              </a:rPr>
              <a:t>float</a:t>
            </a:r>
            <a:r>
              <a:rPr lang="zh-CN" altLang="en-US" dirty="0">
                <a:solidFill>
                  <a:schemeClr val="tx2">
                    <a:lumMod val="50000"/>
                  </a:schemeClr>
                </a:solidFill>
                <a:latin typeface="微软雅黑" panose="020B0503020204020204" pitchFamily="34" charset="-122"/>
                <a:ea typeface="微软雅黑" panose="020B0503020204020204" pitchFamily="34" charset="-122"/>
              </a:rPr>
              <a:t>值的数组，包括了三个在设备坐标系下的地磁向量</a:t>
            </a:r>
            <a:r>
              <a:rPr lang="en-US" altLang="zh-CN" dirty="0">
                <a:solidFill>
                  <a:schemeClr val="tx2">
                    <a:lumMod val="50000"/>
                  </a:schemeClr>
                </a:solidFill>
                <a:latin typeface="微软雅黑" panose="020B0503020204020204" pitchFamily="34" charset="-122"/>
                <a:ea typeface="微软雅黑" panose="020B0503020204020204" pitchFamily="34" charset="-122"/>
              </a:rPr>
              <a:t>, </a:t>
            </a:r>
            <a:r>
              <a:rPr lang="zh-CN" altLang="en-US" dirty="0">
                <a:solidFill>
                  <a:schemeClr val="tx2">
                    <a:lumMod val="50000"/>
                  </a:schemeClr>
                </a:solidFill>
                <a:latin typeface="微软雅黑" panose="020B0503020204020204" pitchFamily="34" charset="-122"/>
                <a:ea typeface="微软雅黑" panose="020B0503020204020204" pitchFamily="34" charset="-122"/>
              </a:rPr>
              <a:t>关于该参数，源码的注释中提到了：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846913" y="3381013"/>
            <a:ext cx="7296626" cy="746372"/>
          </a:xfrm>
          <a:prstGeom prst="rect">
            <a:avLst/>
          </a:prstGeom>
        </p:spPr>
      </p:pic>
      <p:pic>
        <p:nvPicPr>
          <p:cNvPr id="8" name="图片 7"/>
          <p:cNvPicPr>
            <a:picLocks noChangeAspect="1"/>
          </p:cNvPicPr>
          <p:nvPr/>
        </p:nvPicPr>
        <p:blipFill>
          <a:blip r:embed="rId3"/>
          <a:stretch>
            <a:fillRect/>
          </a:stretch>
        </p:blipFill>
        <p:spPr>
          <a:xfrm>
            <a:off x="1846913" y="5158419"/>
            <a:ext cx="7773335" cy="7820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方法说明</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29" name="9"/>
          <p:cNvSpPr txBox="1"/>
          <p:nvPr/>
        </p:nvSpPr>
        <p:spPr>
          <a:xfrm>
            <a:off x="1222826" y="1176595"/>
            <a:ext cx="10407367"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在参数的注释中提到了另外两个传感器，</a:t>
            </a:r>
            <a:r>
              <a:rPr lang="en-US" altLang="zh-CN" dirty="0">
                <a:solidFill>
                  <a:schemeClr val="tx2">
                    <a:lumMod val="50000"/>
                  </a:schemeClr>
                </a:solidFill>
                <a:latin typeface="微软雅黑" panose="020B0503020204020204" pitchFamily="34" charset="-122"/>
                <a:ea typeface="微软雅黑" panose="020B0503020204020204" pitchFamily="34" charset="-122"/>
              </a:rPr>
              <a:t>TYPE_ACCELEROMETER</a:t>
            </a:r>
            <a:r>
              <a:rPr lang="zh-CN" altLang="en-US" dirty="0">
                <a:solidFill>
                  <a:schemeClr val="tx2">
                    <a:lumMod val="50000"/>
                  </a:schemeClr>
                </a:solidFill>
                <a:latin typeface="微软雅黑" panose="020B0503020204020204" pitchFamily="34" charset="-122"/>
                <a:ea typeface="微软雅黑" panose="020B0503020204020204" pitchFamily="34" charset="-122"/>
              </a:rPr>
              <a:t>和</a:t>
            </a:r>
            <a:r>
              <a:rPr lang="en-US" altLang="zh-CN" dirty="0">
                <a:solidFill>
                  <a:schemeClr val="tx2">
                    <a:lumMod val="50000"/>
                  </a:schemeClr>
                </a:solidFill>
                <a:latin typeface="微软雅黑" panose="020B0503020204020204" pitchFamily="34" charset="-122"/>
                <a:ea typeface="微软雅黑" panose="020B0503020204020204" pitchFamily="34" charset="-122"/>
              </a:rPr>
              <a:t>TYPE_MAGNETIC_FIELD</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将两个传感器返回的值填充</a:t>
            </a:r>
            <a:r>
              <a:rPr lang="en-US" altLang="zh-CN" dirty="0">
                <a:solidFill>
                  <a:schemeClr val="tx2">
                    <a:lumMod val="50000"/>
                  </a:schemeClr>
                </a:solidFill>
                <a:latin typeface="微软雅黑" panose="020B0503020204020204" pitchFamily="34" charset="-122"/>
                <a:ea typeface="微软雅黑" panose="020B0503020204020204" pitchFamily="34" charset="-122"/>
              </a:rPr>
              <a:t>gravity[ ]</a:t>
            </a:r>
            <a:r>
              <a:rPr lang="zh-CN" altLang="en-US" dirty="0">
                <a:solidFill>
                  <a:schemeClr val="tx2">
                    <a:lumMod val="50000"/>
                  </a:schemeClr>
                </a:solidFill>
                <a:latin typeface="微软雅黑" panose="020B0503020204020204" pitchFamily="34" charset="-122"/>
                <a:ea typeface="微软雅黑" panose="020B0503020204020204" pitchFamily="34" charset="-122"/>
              </a:rPr>
              <a:t>和</a:t>
            </a:r>
            <a:r>
              <a:rPr lang="en-US" altLang="zh-CN" dirty="0">
                <a:solidFill>
                  <a:schemeClr val="tx2">
                    <a:lumMod val="50000"/>
                  </a:schemeClr>
                </a:solidFill>
                <a:latin typeface="微软雅黑" panose="020B0503020204020204" pitchFamily="34" charset="-122"/>
                <a:ea typeface="微软雅黑" panose="020B0503020204020204" pitchFamily="34" charset="-122"/>
              </a:rPr>
              <a:t>geomagnetic[ ]</a:t>
            </a:r>
            <a:r>
              <a:rPr lang="zh-CN" altLang="en-US" dirty="0">
                <a:solidFill>
                  <a:schemeClr val="tx2">
                    <a:lumMod val="50000"/>
                  </a:schemeClr>
                </a:solidFill>
                <a:latin typeface="微软雅黑" panose="020B0503020204020204" pitchFamily="34" charset="-122"/>
                <a:ea typeface="微软雅黑" panose="020B0503020204020204" pitchFamily="34" charset="-122"/>
              </a:rPr>
              <a:t>，这就是我们获得设备方向的新方法了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8" name="矩形 11"/>
          <p:cNvSpPr>
            <a:spLocks noChangeArrowheads="1"/>
          </p:cNvSpPr>
          <p:nvPr/>
        </p:nvSpPr>
        <p:spPr bwMode="auto">
          <a:xfrm>
            <a:off x="4380811" y="2599838"/>
            <a:ext cx="71438" cy="827088"/>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1" name="矩形 70"/>
          <p:cNvSpPr>
            <a:spLocks noChangeArrowheads="1"/>
          </p:cNvSpPr>
          <p:nvPr/>
        </p:nvSpPr>
        <p:spPr bwMode="auto">
          <a:xfrm>
            <a:off x="4380811" y="3823801"/>
            <a:ext cx="71438" cy="825500"/>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2" name="矩形 75"/>
          <p:cNvSpPr>
            <a:spLocks noChangeArrowheads="1"/>
          </p:cNvSpPr>
          <p:nvPr/>
        </p:nvSpPr>
        <p:spPr bwMode="auto">
          <a:xfrm>
            <a:off x="4380811" y="5047763"/>
            <a:ext cx="71438" cy="825500"/>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4649791" y="2588212"/>
            <a:ext cx="6561549"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先从传感器</a:t>
            </a:r>
            <a:r>
              <a:rPr lang="en-US" altLang="zh-CN" dirty="0">
                <a:solidFill>
                  <a:schemeClr val="tx2">
                    <a:lumMod val="50000"/>
                  </a:schemeClr>
                </a:solidFill>
                <a:latin typeface="微软雅黑" panose="020B0503020204020204" pitchFamily="34" charset="-122"/>
                <a:ea typeface="微软雅黑" panose="020B0503020204020204" pitchFamily="34" charset="-122"/>
              </a:rPr>
              <a:t>TYPE_ACCELEROMETER</a:t>
            </a:r>
            <a:r>
              <a:rPr lang="zh-CN" altLang="en-US" dirty="0">
                <a:solidFill>
                  <a:schemeClr val="tx2">
                    <a:lumMod val="50000"/>
                  </a:schemeClr>
                </a:solidFill>
                <a:latin typeface="微软雅黑" panose="020B0503020204020204" pitchFamily="34" charset="-122"/>
                <a:ea typeface="微软雅黑" panose="020B0503020204020204" pitchFamily="34" charset="-122"/>
              </a:rPr>
              <a:t>和</a:t>
            </a:r>
            <a:r>
              <a:rPr lang="en-US" altLang="zh-CN" dirty="0">
                <a:solidFill>
                  <a:schemeClr val="tx2">
                    <a:lumMod val="50000"/>
                  </a:schemeClr>
                </a:solidFill>
                <a:latin typeface="微软雅黑" panose="020B0503020204020204" pitchFamily="34" charset="-122"/>
                <a:ea typeface="微软雅黑" panose="020B0503020204020204" pitchFamily="34" charset="-122"/>
              </a:rPr>
              <a:t>TYPE_MAGNETIC_FIELD</a:t>
            </a:r>
            <a:r>
              <a:rPr lang="zh-CN" altLang="en-US" dirty="0">
                <a:solidFill>
                  <a:schemeClr val="tx2">
                    <a:lumMod val="50000"/>
                  </a:schemeClr>
                </a:solidFill>
                <a:latin typeface="微软雅黑" panose="020B0503020204020204" pitchFamily="34" charset="-122"/>
                <a:ea typeface="微软雅黑" panose="020B0503020204020204" pitchFamily="34" charset="-122"/>
              </a:rPr>
              <a:t>中获得重力向量和地磁向量</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222281" y="2136131"/>
            <a:ext cx="2478274" cy="4082976"/>
            <a:chOff x="4856863" y="2139205"/>
            <a:chExt cx="2478274" cy="4082976"/>
          </a:xfrm>
        </p:grpSpPr>
        <p:sp>
          <p:nvSpPr>
            <p:cNvPr id="24" name="Freeform 6"/>
            <p:cNvSpPr/>
            <p:nvPr/>
          </p:nvSpPr>
          <p:spPr>
            <a:xfrm>
              <a:off x="5573463" y="5190870"/>
              <a:ext cx="1064006" cy="1031311"/>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8"/>
            <p:cNvSpPr/>
            <p:nvPr/>
          </p:nvSpPr>
          <p:spPr>
            <a:xfrm>
              <a:off x="5565170" y="4873777"/>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9"/>
            <p:cNvSpPr/>
            <p:nvPr/>
          </p:nvSpPr>
          <p:spPr>
            <a:xfrm>
              <a:off x="6460527" y="4873777"/>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10"/>
            <p:cNvSpPr/>
            <p:nvPr/>
          </p:nvSpPr>
          <p:spPr>
            <a:xfrm>
              <a:off x="6031082" y="4908366"/>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11"/>
            <p:cNvSpPr/>
            <p:nvPr/>
          </p:nvSpPr>
          <p:spPr>
            <a:xfrm>
              <a:off x="5267458" y="4355031"/>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2"/>
            <p:cNvSpPr/>
            <p:nvPr/>
          </p:nvSpPr>
          <p:spPr>
            <a:xfrm>
              <a:off x="4941995" y="3855336"/>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3"/>
            <p:cNvSpPr/>
            <p:nvPr/>
          </p:nvSpPr>
          <p:spPr>
            <a:xfrm>
              <a:off x="4856863" y="3226642"/>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4"/>
            <p:cNvSpPr/>
            <p:nvPr/>
          </p:nvSpPr>
          <p:spPr>
            <a:xfrm>
              <a:off x="5171166" y="2495589"/>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5"/>
            <p:cNvSpPr/>
            <p:nvPr/>
          </p:nvSpPr>
          <p:spPr>
            <a:xfrm>
              <a:off x="5667938" y="2171292"/>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6"/>
            <p:cNvSpPr/>
            <p:nvPr/>
          </p:nvSpPr>
          <p:spPr>
            <a:xfrm>
              <a:off x="6265553" y="2139205"/>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7"/>
            <p:cNvSpPr/>
            <p:nvPr/>
          </p:nvSpPr>
          <p:spPr>
            <a:xfrm>
              <a:off x="6906377" y="2545500"/>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8"/>
            <p:cNvSpPr/>
            <p:nvPr/>
          </p:nvSpPr>
          <p:spPr>
            <a:xfrm>
              <a:off x="7143743" y="3152934"/>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9"/>
            <p:cNvSpPr/>
            <p:nvPr/>
          </p:nvSpPr>
          <p:spPr>
            <a:xfrm>
              <a:off x="7089045" y="3811495"/>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20"/>
            <p:cNvSpPr/>
            <p:nvPr/>
          </p:nvSpPr>
          <p:spPr>
            <a:xfrm>
              <a:off x="6732346" y="4398898"/>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21"/>
            <p:cNvSpPr/>
            <p:nvPr/>
          </p:nvSpPr>
          <p:spPr>
            <a:xfrm>
              <a:off x="5765119" y="4293907"/>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22"/>
            <p:cNvSpPr/>
            <p:nvPr/>
          </p:nvSpPr>
          <p:spPr>
            <a:xfrm>
              <a:off x="5507064" y="3147103"/>
              <a:ext cx="295957" cy="29595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23"/>
            <p:cNvSpPr/>
            <p:nvPr/>
          </p:nvSpPr>
          <p:spPr>
            <a:xfrm>
              <a:off x="6101976" y="3753195"/>
              <a:ext cx="432576" cy="4325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24"/>
            <p:cNvSpPr/>
            <p:nvPr/>
          </p:nvSpPr>
          <p:spPr>
            <a:xfrm>
              <a:off x="5817672" y="3613946"/>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25"/>
            <p:cNvSpPr/>
            <p:nvPr/>
          </p:nvSpPr>
          <p:spPr>
            <a:xfrm>
              <a:off x="5347686" y="3666558"/>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26"/>
            <p:cNvSpPr/>
            <p:nvPr/>
          </p:nvSpPr>
          <p:spPr>
            <a:xfrm>
              <a:off x="6097298" y="2611669"/>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27"/>
            <p:cNvSpPr/>
            <p:nvPr/>
          </p:nvSpPr>
          <p:spPr>
            <a:xfrm>
              <a:off x="6297191" y="2969409"/>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28"/>
            <p:cNvSpPr/>
            <p:nvPr/>
          </p:nvSpPr>
          <p:spPr>
            <a:xfrm>
              <a:off x="6751402" y="3475164"/>
              <a:ext cx="191394" cy="19139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29"/>
            <p:cNvSpPr/>
            <p:nvPr/>
          </p:nvSpPr>
          <p:spPr>
            <a:xfrm>
              <a:off x="5518144" y="2614005"/>
              <a:ext cx="295957" cy="29595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30"/>
            <p:cNvSpPr/>
            <p:nvPr/>
          </p:nvSpPr>
          <p:spPr>
            <a:xfrm>
              <a:off x="6222001" y="3444261"/>
              <a:ext cx="139249" cy="13924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32"/>
            <p:cNvCxnSpPr>
              <a:stCxn id="25" idx="6"/>
              <a:endCxn id="27" idx="2"/>
            </p:cNvCxnSpPr>
            <p:nvPr/>
          </p:nvCxnSpPr>
          <p:spPr>
            <a:xfrm>
              <a:off x="5756564" y="4969474"/>
              <a:ext cx="274518" cy="851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33"/>
            <p:cNvCxnSpPr>
              <a:stCxn id="27" idx="6"/>
              <a:endCxn id="26" idx="2"/>
            </p:cNvCxnSpPr>
            <p:nvPr/>
          </p:nvCxnSpPr>
          <p:spPr>
            <a:xfrm flipV="1">
              <a:off x="6170331" y="4943402"/>
              <a:ext cx="290196" cy="3458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34"/>
            <p:cNvCxnSpPr>
              <a:stCxn id="26" idx="7"/>
              <a:endCxn id="39" idx="3"/>
            </p:cNvCxnSpPr>
            <p:nvPr/>
          </p:nvCxnSpPr>
          <p:spPr>
            <a:xfrm flipV="1">
              <a:off x="6579383" y="4517754"/>
              <a:ext cx="173356" cy="37641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35"/>
            <p:cNvCxnSpPr>
              <a:stCxn id="39" idx="7"/>
              <a:endCxn id="38" idx="3"/>
            </p:cNvCxnSpPr>
            <p:nvPr/>
          </p:nvCxnSpPr>
          <p:spPr>
            <a:xfrm flipV="1">
              <a:off x="6851202" y="3974860"/>
              <a:ext cx="265872" cy="44443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36"/>
            <p:cNvCxnSpPr>
              <a:stCxn id="38" idx="0"/>
              <a:endCxn id="37" idx="4"/>
            </p:cNvCxnSpPr>
            <p:nvPr/>
          </p:nvCxnSpPr>
          <p:spPr>
            <a:xfrm flipV="1">
              <a:off x="7184742" y="3344328"/>
              <a:ext cx="54698" cy="46716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37"/>
            <p:cNvCxnSpPr>
              <a:stCxn id="37" idx="0"/>
              <a:endCxn id="36" idx="5"/>
            </p:cNvCxnSpPr>
            <p:nvPr/>
          </p:nvCxnSpPr>
          <p:spPr>
            <a:xfrm flipH="1" flipV="1">
              <a:off x="7069742" y="2708865"/>
              <a:ext cx="169698" cy="44406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38"/>
            <p:cNvCxnSpPr>
              <a:stCxn id="36" idx="1"/>
              <a:endCxn id="35" idx="6"/>
            </p:cNvCxnSpPr>
            <p:nvPr/>
          </p:nvCxnSpPr>
          <p:spPr>
            <a:xfrm flipH="1" flipV="1">
              <a:off x="6456947" y="2234902"/>
              <a:ext cx="477459" cy="33862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39"/>
            <p:cNvCxnSpPr>
              <a:stCxn id="35" idx="2"/>
              <a:endCxn id="34" idx="6"/>
            </p:cNvCxnSpPr>
            <p:nvPr/>
          </p:nvCxnSpPr>
          <p:spPr>
            <a:xfrm flipH="1">
              <a:off x="5859332" y="2234902"/>
              <a:ext cx="406221" cy="3208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40"/>
            <p:cNvCxnSpPr>
              <a:stCxn id="34" idx="2"/>
              <a:endCxn id="33" idx="7"/>
            </p:cNvCxnSpPr>
            <p:nvPr/>
          </p:nvCxnSpPr>
          <p:spPr>
            <a:xfrm flipH="1">
              <a:off x="5334531" y="2266989"/>
              <a:ext cx="333407" cy="25662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41"/>
            <p:cNvCxnSpPr>
              <a:stCxn id="33" idx="3"/>
              <a:endCxn id="31" idx="0"/>
            </p:cNvCxnSpPr>
            <p:nvPr/>
          </p:nvCxnSpPr>
          <p:spPr>
            <a:xfrm flipH="1">
              <a:off x="4952560" y="2658954"/>
              <a:ext cx="246635" cy="56768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42"/>
            <p:cNvCxnSpPr>
              <a:stCxn id="31" idx="4"/>
              <a:endCxn id="30" idx="0"/>
            </p:cNvCxnSpPr>
            <p:nvPr/>
          </p:nvCxnSpPr>
          <p:spPr>
            <a:xfrm>
              <a:off x="4952560" y="3418036"/>
              <a:ext cx="85132" cy="4373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43"/>
            <p:cNvCxnSpPr>
              <a:stCxn id="30" idx="5"/>
              <a:endCxn id="28" idx="1"/>
            </p:cNvCxnSpPr>
            <p:nvPr/>
          </p:nvCxnSpPr>
          <p:spPr>
            <a:xfrm>
              <a:off x="5105360" y="4018701"/>
              <a:ext cx="190127" cy="36435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44"/>
            <p:cNvCxnSpPr>
              <a:stCxn id="28" idx="4"/>
              <a:endCxn id="25" idx="1"/>
            </p:cNvCxnSpPr>
            <p:nvPr/>
          </p:nvCxnSpPr>
          <p:spPr>
            <a:xfrm>
              <a:off x="5363155" y="4546425"/>
              <a:ext cx="230044" cy="35538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45"/>
            <p:cNvCxnSpPr>
              <a:stCxn id="25" idx="7"/>
              <a:endCxn id="40" idx="4"/>
            </p:cNvCxnSpPr>
            <p:nvPr/>
          </p:nvCxnSpPr>
          <p:spPr>
            <a:xfrm flipV="1">
              <a:off x="5728535" y="4433156"/>
              <a:ext cx="106209" cy="46865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46"/>
            <p:cNvCxnSpPr>
              <a:stCxn id="40" idx="6"/>
              <a:endCxn id="39" idx="2"/>
            </p:cNvCxnSpPr>
            <p:nvPr/>
          </p:nvCxnSpPr>
          <p:spPr>
            <a:xfrm>
              <a:off x="5904368" y="4363532"/>
              <a:ext cx="827978" cy="10499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47"/>
            <p:cNvCxnSpPr>
              <a:stCxn id="40" idx="5"/>
              <a:endCxn id="27" idx="0"/>
            </p:cNvCxnSpPr>
            <p:nvPr/>
          </p:nvCxnSpPr>
          <p:spPr>
            <a:xfrm>
              <a:off x="5883975" y="4412763"/>
              <a:ext cx="216732" cy="49560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48"/>
            <p:cNvCxnSpPr>
              <a:stCxn id="26" idx="1"/>
              <a:endCxn id="40" idx="5"/>
            </p:cNvCxnSpPr>
            <p:nvPr/>
          </p:nvCxnSpPr>
          <p:spPr>
            <a:xfrm flipH="1" flipV="1">
              <a:off x="5883975" y="4412763"/>
              <a:ext cx="596945" cy="48140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49"/>
            <p:cNvCxnSpPr>
              <a:stCxn id="40" idx="1"/>
              <a:endCxn id="44" idx="5"/>
            </p:cNvCxnSpPr>
            <p:nvPr/>
          </p:nvCxnSpPr>
          <p:spPr>
            <a:xfrm flipH="1" flipV="1">
              <a:off x="5466542" y="3785414"/>
              <a:ext cx="318970" cy="52888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50"/>
            <p:cNvCxnSpPr>
              <a:stCxn id="28" idx="7"/>
              <a:endCxn id="40" idx="2"/>
            </p:cNvCxnSpPr>
            <p:nvPr/>
          </p:nvCxnSpPr>
          <p:spPr>
            <a:xfrm flipV="1">
              <a:off x="5430823" y="4363532"/>
              <a:ext cx="334296" cy="1952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51"/>
            <p:cNvCxnSpPr>
              <a:stCxn id="44" idx="3"/>
              <a:endCxn id="30" idx="7"/>
            </p:cNvCxnSpPr>
            <p:nvPr/>
          </p:nvCxnSpPr>
          <p:spPr>
            <a:xfrm flipH="1">
              <a:off x="5105360" y="3785414"/>
              <a:ext cx="262719" cy="9795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52"/>
            <p:cNvCxnSpPr>
              <a:stCxn id="28" idx="0"/>
              <a:endCxn id="44" idx="4"/>
            </p:cNvCxnSpPr>
            <p:nvPr/>
          </p:nvCxnSpPr>
          <p:spPr>
            <a:xfrm flipV="1">
              <a:off x="5363155" y="3805807"/>
              <a:ext cx="54156" cy="54922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53"/>
            <p:cNvCxnSpPr>
              <a:stCxn id="44" idx="0"/>
              <a:endCxn id="33" idx="4"/>
            </p:cNvCxnSpPr>
            <p:nvPr/>
          </p:nvCxnSpPr>
          <p:spPr>
            <a:xfrm flipH="1" flipV="1">
              <a:off x="5266863" y="2686983"/>
              <a:ext cx="150448" cy="97957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54"/>
            <p:cNvCxnSpPr>
              <a:stCxn id="44" idx="1"/>
              <a:endCxn id="31" idx="6"/>
            </p:cNvCxnSpPr>
            <p:nvPr/>
          </p:nvCxnSpPr>
          <p:spPr>
            <a:xfrm flipH="1" flipV="1">
              <a:off x="5048257" y="3322339"/>
              <a:ext cx="319822" cy="36461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55"/>
            <p:cNvCxnSpPr>
              <a:stCxn id="33" idx="6"/>
              <a:endCxn id="48" idx="1"/>
            </p:cNvCxnSpPr>
            <p:nvPr/>
          </p:nvCxnSpPr>
          <p:spPr>
            <a:xfrm>
              <a:off x="5362560" y="2591286"/>
              <a:ext cx="198926" cy="660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56"/>
            <p:cNvCxnSpPr>
              <a:stCxn id="48" idx="4"/>
              <a:endCxn id="41" idx="0"/>
            </p:cNvCxnSpPr>
            <p:nvPr/>
          </p:nvCxnSpPr>
          <p:spPr>
            <a:xfrm flipH="1">
              <a:off x="5655043" y="2909962"/>
              <a:ext cx="11080" cy="2371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57"/>
            <p:cNvCxnSpPr>
              <a:stCxn id="41" idx="5"/>
              <a:endCxn id="43" idx="1"/>
            </p:cNvCxnSpPr>
            <p:nvPr/>
          </p:nvCxnSpPr>
          <p:spPr>
            <a:xfrm>
              <a:off x="5759679" y="3399718"/>
              <a:ext cx="78386" cy="23462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58"/>
            <p:cNvCxnSpPr>
              <a:stCxn id="43" idx="5"/>
              <a:endCxn id="42" idx="1"/>
            </p:cNvCxnSpPr>
            <p:nvPr/>
          </p:nvCxnSpPr>
          <p:spPr>
            <a:xfrm>
              <a:off x="5936528" y="3732802"/>
              <a:ext cx="228797" cy="8374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59"/>
            <p:cNvCxnSpPr>
              <a:stCxn id="42" idx="5"/>
              <a:endCxn id="39" idx="1"/>
            </p:cNvCxnSpPr>
            <p:nvPr/>
          </p:nvCxnSpPr>
          <p:spPr>
            <a:xfrm>
              <a:off x="6471203" y="4122422"/>
              <a:ext cx="281536" cy="29686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60"/>
            <p:cNvCxnSpPr>
              <a:stCxn id="42" idx="3"/>
              <a:endCxn id="40" idx="7"/>
            </p:cNvCxnSpPr>
            <p:nvPr/>
          </p:nvCxnSpPr>
          <p:spPr>
            <a:xfrm flipH="1">
              <a:off x="5883975" y="4122422"/>
              <a:ext cx="281350" cy="191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61"/>
            <p:cNvCxnSpPr>
              <a:stCxn id="43" idx="3"/>
              <a:endCxn id="44" idx="6"/>
            </p:cNvCxnSpPr>
            <p:nvPr/>
          </p:nvCxnSpPr>
          <p:spPr>
            <a:xfrm flipH="1">
              <a:off x="5486935" y="3732802"/>
              <a:ext cx="351130" cy="338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62"/>
            <p:cNvCxnSpPr>
              <a:stCxn id="41" idx="3"/>
              <a:endCxn id="44" idx="7"/>
            </p:cNvCxnSpPr>
            <p:nvPr/>
          </p:nvCxnSpPr>
          <p:spPr>
            <a:xfrm flipH="1">
              <a:off x="5466542" y="3399718"/>
              <a:ext cx="83864" cy="28723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63"/>
            <p:cNvCxnSpPr>
              <a:stCxn id="41" idx="7"/>
              <a:endCxn id="45" idx="3"/>
            </p:cNvCxnSpPr>
            <p:nvPr/>
          </p:nvCxnSpPr>
          <p:spPr>
            <a:xfrm flipV="1">
              <a:off x="5759679" y="2730525"/>
              <a:ext cx="358012" cy="45992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64"/>
            <p:cNvCxnSpPr>
              <a:stCxn id="45" idx="7"/>
              <a:endCxn id="35" idx="3"/>
            </p:cNvCxnSpPr>
            <p:nvPr/>
          </p:nvCxnSpPr>
          <p:spPr>
            <a:xfrm flipV="1">
              <a:off x="6216154" y="2302570"/>
              <a:ext cx="77428" cy="32949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65"/>
            <p:cNvCxnSpPr>
              <a:stCxn id="48" idx="7"/>
              <a:endCxn id="35" idx="3"/>
            </p:cNvCxnSpPr>
            <p:nvPr/>
          </p:nvCxnSpPr>
          <p:spPr>
            <a:xfrm flipV="1">
              <a:off x="5770759" y="2302570"/>
              <a:ext cx="522823" cy="35477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66"/>
            <p:cNvCxnSpPr>
              <a:stCxn id="34" idx="5"/>
              <a:endCxn id="45" idx="1"/>
            </p:cNvCxnSpPr>
            <p:nvPr/>
          </p:nvCxnSpPr>
          <p:spPr>
            <a:xfrm>
              <a:off x="5831303" y="2334657"/>
              <a:ext cx="286388" cy="29740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Connector 67"/>
            <p:cNvCxnSpPr>
              <a:stCxn id="46" idx="7"/>
              <a:endCxn id="36" idx="3"/>
            </p:cNvCxnSpPr>
            <p:nvPr/>
          </p:nvCxnSpPr>
          <p:spPr>
            <a:xfrm flipV="1">
              <a:off x="6460556" y="2708865"/>
              <a:ext cx="473850" cy="28857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Straight Connector 68"/>
            <p:cNvCxnSpPr>
              <a:stCxn id="46" idx="0"/>
              <a:endCxn id="35" idx="4"/>
            </p:cNvCxnSpPr>
            <p:nvPr/>
          </p:nvCxnSpPr>
          <p:spPr>
            <a:xfrm flipH="1" flipV="1">
              <a:off x="6361250" y="2330599"/>
              <a:ext cx="31638" cy="6388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69"/>
            <p:cNvCxnSpPr>
              <a:stCxn id="46" idx="1"/>
              <a:endCxn id="45" idx="5"/>
            </p:cNvCxnSpPr>
            <p:nvPr/>
          </p:nvCxnSpPr>
          <p:spPr>
            <a:xfrm flipH="1" flipV="1">
              <a:off x="6216154" y="2730525"/>
              <a:ext cx="109066" cy="26691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70"/>
            <p:cNvCxnSpPr>
              <a:stCxn id="49" idx="0"/>
              <a:endCxn id="46" idx="4"/>
            </p:cNvCxnSpPr>
            <p:nvPr/>
          </p:nvCxnSpPr>
          <p:spPr>
            <a:xfrm flipV="1">
              <a:off x="6291626" y="3160803"/>
              <a:ext cx="101262" cy="28345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Connector 71"/>
            <p:cNvCxnSpPr>
              <a:stCxn id="49" idx="4"/>
              <a:endCxn id="42" idx="0"/>
            </p:cNvCxnSpPr>
            <p:nvPr/>
          </p:nvCxnSpPr>
          <p:spPr>
            <a:xfrm>
              <a:off x="6291626" y="3583510"/>
              <a:ext cx="26638" cy="16968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72"/>
            <p:cNvCxnSpPr>
              <a:stCxn id="49" idx="1"/>
              <a:endCxn id="41" idx="6"/>
            </p:cNvCxnSpPr>
            <p:nvPr/>
          </p:nvCxnSpPr>
          <p:spPr>
            <a:xfrm flipH="1" flipV="1">
              <a:off x="5803021" y="3295082"/>
              <a:ext cx="439373" cy="1695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73"/>
            <p:cNvCxnSpPr>
              <a:stCxn id="42" idx="7"/>
              <a:endCxn id="47" idx="3"/>
            </p:cNvCxnSpPr>
            <p:nvPr/>
          </p:nvCxnSpPr>
          <p:spPr>
            <a:xfrm flipV="1">
              <a:off x="6471203" y="3638529"/>
              <a:ext cx="308228" cy="17801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Straight Connector 74"/>
            <p:cNvCxnSpPr>
              <a:stCxn id="47" idx="0"/>
              <a:endCxn id="36" idx="4"/>
            </p:cNvCxnSpPr>
            <p:nvPr/>
          </p:nvCxnSpPr>
          <p:spPr>
            <a:xfrm flipV="1">
              <a:off x="6847099" y="2736894"/>
              <a:ext cx="154975" cy="73827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75"/>
            <p:cNvCxnSpPr>
              <a:stCxn id="47" idx="1"/>
              <a:endCxn id="46" idx="5"/>
            </p:cNvCxnSpPr>
            <p:nvPr/>
          </p:nvCxnSpPr>
          <p:spPr>
            <a:xfrm flipH="1" flipV="1">
              <a:off x="6460556" y="3132774"/>
              <a:ext cx="318875" cy="37041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Straight Connector 76"/>
            <p:cNvCxnSpPr>
              <a:stCxn id="47" idx="7"/>
              <a:endCxn id="37" idx="3"/>
            </p:cNvCxnSpPr>
            <p:nvPr/>
          </p:nvCxnSpPr>
          <p:spPr>
            <a:xfrm flipV="1">
              <a:off x="6914767" y="3316299"/>
              <a:ext cx="257005" cy="18689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77"/>
            <p:cNvCxnSpPr>
              <a:stCxn id="47" idx="5"/>
              <a:endCxn id="38" idx="1"/>
            </p:cNvCxnSpPr>
            <p:nvPr/>
          </p:nvCxnSpPr>
          <p:spPr>
            <a:xfrm>
              <a:off x="6914767" y="3638529"/>
              <a:ext cx="202307" cy="20099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Straight Connector 78"/>
            <p:cNvCxnSpPr>
              <a:stCxn id="39" idx="0"/>
              <a:endCxn id="47" idx="4"/>
            </p:cNvCxnSpPr>
            <p:nvPr/>
          </p:nvCxnSpPr>
          <p:spPr>
            <a:xfrm flipV="1">
              <a:off x="6801971" y="3666558"/>
              <a:ext cx="45128" cy="73234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97" name="9"/>
          <p:cNvSpPr txBox="1"/>
          <p:nvPr/>
        </p:nvSpPr>
        <p:spPr>
          <a:xfrm>
            <a:off x="4649791" y="4022129"/>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传入</a:t>
            </a:r>
            <a:r>
              <a:rPr lang="en-US" altLang="zh-CN" dirty="0">
                <a:solidFill>
                  <a:schemeClr val="tx2">
                    <a:lumMod val="50000"/>
                  </a:schemeClr>
                </a:solidFill>
                <a:latin typeface="微软雅黑" panose="020B0503020204020204" pitchFamily="34" charset="-122"/>
                <a:ea typeface="微软雅黑" panose="020B0503020204020204" pitchFamily="34" charset="-122"/>
              </a:rPr>
              <a:t>getRotationMatrix</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方法中获得旋转矩阵</a:t>
            </a:r>
            <a:r>
              <a:rPr lang="en-US" altLang="zh-CN" dirty="0">
                <a:solidFill>
                  <a:schemeClr val="tx2">
                    <a:lumMod val="50000"/>
                  </a:schemeClr>
                </a:solidFill>
                <a:latin typeface="微软雅黑" panose="020B0503020204020204" pitchFamily="34" charset="-122"/>
                <a:ea typeface="微软雅黑" panose="020B0503020204020204" pitchFamily="34" charset="-122"/>
              </a:rPr>
              <a:t>R[ ]</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8" name="9"/>
          <p:cNvSpPr txBox="1"/>
          <p:nvPr/>
        </p:nvSpPr>
        <p:spPr>
          <a:xfrm>
            <a:off x="4649790" y="5277225"/>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再将</a:t>
            </a:r>
            <a:r>
              <a:rPr lang="en-US" altLang="zh-CN" dirty="0">
                <a:solidFill>
                  <a:schemeClr val="tx2">
                    <a:lumMod val="50000"/>
                  </a:schemeClr>
                </a:solidFill>
                <a:latin typeface="微软雅黑" panose="020B0503020204020204" pitchFamily="34" charset="-122"/>
                <a:ea typeface="微软雅黑" panose="020B0503020204020204" pitchFamily="34" charset="-122"/>
              </a:rPr>
              <a:t>R[ ]</a:t>
            </a:r>
            <a:r>
              <a:rPr lang="zh-CN" altLang="en-US" dirty="0">
                <a:solidFill>
                  <a:schemeClr val="tx2">
                    <a:lumMod val="50000"/>
                  </a:schemeClr>
                </a:solidFill>
                <a:latin typeface="微软雅黑" panose="020B0503020204020204" pitchFamily="34" charset="-122"/>
                <a:ea typeface="微软雅黑" panose="020B0503020204020204" pitchFamily="34" charset="-122"/>
              </a:rPr>
              <a:t>传入方法</a:t>
            </a:r>
            <a:r>
              <a:rPr lang="en-US" altLang="zh-CN" dirty="0">
                <a:solidFill>
                  <a:schemeClr val="tx2">
                    <a:lumMod val="50000"/>
                  </a:schemeClr>
                </a:solidFill>
                <a:latin typeface="微软雅黑" panose="020B0503020204020204" pitchFamily="34" charset="-122"/>
                <a:ea typeface="微软雅黑" panose="020B0503020204020204" pitchFamily="34" charset="-122"/>
              </a:rPr>
              <a:t>getOrientation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获得设备的旋转方向</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8" grpId="0" animBg="1"/>
      <p:bldP spid="21" grpId="0" animBg="1"/>
      <p:bldP spid="22" grpId="0" animBg="1"/>
      <p:bldP spid="23" grpId="0"/>
      <p:bldP spid="97" grpId="0"/>
      <p:bldP spid="9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具体实现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8" name="矩形 11"/>
          <p:cNvSpPr>
            <a:spLocks noChangeArrowheads="1"/>
          </p:cNvSpPr>
          <p:nvPr/>
        </p:nvSpPr>
        <p:spPr bwMode="auto">
          <a:xfrm>
            <a:off x="1100035" y="1320826"/>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1448423" y="1291555"/>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1. </a:t>
            </a:r>
            <a:r>
              <a:rPr lang="zh-CN" altLang="en-US" dirty="0">
                <a:solidFill>
                  <a:schemeClr val="tx2">
                    <a:lumMod val="50000"/>
                  </a:schemeClr>
                </a:solidFill>
                <a:latin typeface="微软雅黑" panose="020B0503020204020204" pitchFamily="34" charset="-122"/>
                <a:ea typeface="微软雅黑" panose="020B0503020204020204" pitchFamily="34" charset="-122"/>
              </a:rPr>
              <a:t>准备一张图片放在一个</a:t>
            </a:r>
            <a:r>
              <a:rPr lang="en-US" altLang="zh-CN" dirty="0">
                <a:solidFill>
                  <a:schemeClr val="tx2">
                    <a:lumMod val="50000"/>
                  </a:schemeClr>
                </a:solidFill>
                <a:latin typeface="微软雅黑" panose="020B0503020204020204" pitchFamily="34" charset="-122"/>
                <a:ea typeface="微软雅黑" panose="020B0503020204020204" pitchFamily="34" charset="-122"/>
              </a:rPr>
              <a:t>ImageView</a:t>
            </a:r>
            <a:r>
              <a:rPr lang="zh-CN" altLang="en-US" dirty="0">
                <a:solidFill>
                  <a:schemeClr val="tx2">
                    <a:lumMod val="50000"/>
                  </a:schemeClr>
                </a:solidFill>
                <a:latin typeface="微软雅黑" panose="020B0503020204020204" pitchFamily="34" charset="-122"/>
                <a:ea typeface="微软雅黑" panose="020B0503020204020204" pitchFamily="34" charset="-122"/>
              </a:rPr>
              <a:t>组件里</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449143" y="2050285"/>
            <a:ext cx="3292125" cy="33454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具体实现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8" name="矩形 11"/>
          <p:cNvSpPr>
            <a:spLocks noChangeArrowheads="1"/>
          </p:cNvSpPr>
          <p:nvPr/>
        </p:nvSpPr>
        <p:spPr bwMode="auto">
          <a:xfrm>
            <a:off x="1100035" y="1320826"/>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1448423" y="1291555"/>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2. </a:t>
            </a:r>
            <a:r>
              <a:rPr lang="zh-CN" altLang="en-US" dirty="0">
                <a:solidFill>
                  <a:schemeClr val="tx2">
                    <a:lumMod val="50000"/>
                  </a:schemeClr>
                </a:solidFill>
                <a:latin typeface="微软雅黑" panose="020B0503020204020204" pitchFamily="34" charset="-122"/>
                <a:ea typeface="微软雅黑" panose="020B0503020204020204" pitchFamily="34" charset="-122"/>
              </a:rPr>
              <a:t>变量声明</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7" name="9"/>
          <p:cNvSpPr txBox="1"/>
          <p:nvPr/>
        </p:nvSpPr>
        <p:spPr>
          <a:xfrm>
            <a:off x="1448423" y="1950552"/>
            <a:ext cx="8676237"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主要是布局文件中的控件声明以及所使用到的传感器声明，还有传感器返回的数值</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3321058" y="2527002"/>
            <a:ext cx="5548295" cy="36882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具体实现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8" name="矩形 11"/>
          <p:cNvSpPr>
            <a:spLocks noChangeArrowheads="1"/>
          </p:cNvSpPr>
          <p:nvPr/>
        </p:nvSpPr>
        <p:spPr bwMode="auto">
          <a:xfrm>
            <a:off x="1259061" y="1245310"/>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1607449" y="1216039"/>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3. </a:t>
            </a:r>
            <a:r>
              <a:rPr lang="zh-CN" altLang="en-US" dirty="0">
                <a:solidFill>
                  <a:schemeClr val="tx2">
                    <a:lumMod val="50000"/>
                  </a:schemeClr>
                </a:solidFill>
                <a:latin typeface="微软雅黑" panose="020B0503020204020204" pitchFamily="34" charset="-122"/>
                <a:ea typeface="微软雅黑" panose="020B0503020204020204" pitchFamily="34" charset="-122"/>
              </a:rPr>
              <a:t>变量定义</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7" name="9"/>
          <p:cNvSpPr txBox="1"/>
          <p:nvPr/>
        </p:nvSpPr>
        <p:spPr>
          <a:xfrm>
            <a:off x="1607449" y="1781396"/>
            <a:ext cx="8676237"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定义以上各个参数，在</a:t>
            </a:r>
            <a:r>
              <a:rPr lang="en-US" altLang="zh-CN" dirty="0">
                <a:solidFill>
                  <a:schemeClr val="tx2">
                    <a:lumMod val="50000"/>
                  </a:schemeClr>
                </a:solidFill>
                <a:latin typeface="微软雅黑" panose="020B0503020204020204" pitchFamily="34" charset="-122"/>
                <a:ea typeface="微软雅黑" panose="020B0503020204020204" pitchFamily="34" charset="-122"/>
              </a:rPr>
              <a:t>onCreate</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方法中进行，在这里贴出与传感器相关的部分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757087" y="2276018"/>
            <a:ext cx="8676238" cy="994793"/>
          </a:xfrm>
          <a:prstGeom prst="rect">
            <a:avLst/>
          </a:prstGeom>
        </p:spPr>
      </p:pic>
      <p:sp>
        <p:nvSpPr>
          <p:cNvPr id="10" name="矩形 11"/>
          <p:cNvSpPr>
            <a:spLocks noChangeArrowheads="1"/>
          </p:cNvSpPr>
          <p:nvPr/>
        </p:nvSpPr>
        <p:spPr bwMode="auto">
          <a:xfrm>
            <a:off x="1296916" y="3636040"/>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9"/>
          <p:cNvSpPr txBox="1"/>
          <p:nvPr/>
        </p:nvSpPr>
        <p:spPr>
          <a:xfrm>
            <a:off x="1645304" y="3606769"/>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4. </a:t>
            </a:r>
            <a:r>
              <a:rPr lang="zh-CN" altLang="en-US" dirty="0">
                <a:solidFill>
                  <a:schemeClr val="tx2">
                    <a:lumMod val="50000"/>
                  </a:schemeClr>
                </a:solidFill>
                <a:latin typeface="微软雅黑" panose="020B0503020204020204" pitchFamily="34" charset="-122"/>
                <a:ea typeface="微软雅黑" panose="020B0503020204020204" pitchFamily="34" charset="-122"/>
              </a:rPr>
              <a:t>获得传感器返回的参数</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2" name="9"/>
          <p:cNvSpPr txBox="1"/>
          <p:nvPr/>
        </p:nvSpPr>
        <p:spPr>
          <a:xfrm>
            <a:off x="1645304" y="4172126"/>
            <a:ext cx="8943183"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在回调方法</a:t>
            </a:r>
            <a:r>
              <a:rPr lang="en-US" altLang="zh-CN" dirty="0">
                <a:solidFill>
                  <a:schemeClr val="tx2">
                    <a:lumMod val="50000"/>
                  </a:schemeClr>
                </a:solidFill>
                <a:latin typeface="微软雅黑" panose="020B0503020204020204" pitchFamily="34" charset="-122"/>
                <a:ea typeface="微软雅黑" panose="020B0503020204020204" pitchFamily="34" charset="-122"/>
              </a:rPr>
              <a:t>onSensorChanged</a:t>
            </a:r>
            <a:r>
              <a:rPr lang="zh-CN" altLang="en-US" dirty="0">
                <a:solidFill>
                  <a:schemeClr val="tx2">
                    <a:lumMod val="50000"/>
                  </a:schemeClr>
                </a:solidFill>
                <a:latin typeface="微软雅黑" panose="020B0503020204020204" pitchFamily="34" charset="-122"/>
                <a:ea typeface="微软雅黑" panose="020B0503020204020204" pitchFamily="34" charset="-122"/>
              </a:rPr>
              <a:t>中获得两个传感器返回的数值，存储在之前声明的数组中</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822585" y="4729609"/>
            <a:ext cx="4239961" cy="15785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7" grpId="0"/>
      <p:bldP spid="10" grpId="0" animBg="1"/>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具体实现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8" name="矩形 11"/>
          <p:cNvSpPr>
            <a:spLocks noChangeArrowheads="1"/>
          </p:cNvSpPr>
          <p:nvPr/>
        </p:nvSpPr>
        <p:spPr bwMode="auto">
          <a:xfrm>
            <a:off x="1742638" y="1205866"/>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2091026" y="1176595"/>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5. </a:t>
            </a:r>
            <a:r>
              <a:rPr lang="zh-CN" altLang="en-US" dirty="0">
                <a:solidFill>
                  <a:schemeClr val="tx2">
                    <a:lumMod val="50000"/>
                  </a:schemeClr>
                </a:solidFill>
                <a:latin typeface="微软雅黑" panose="020B0503020204020204" pitchFamily="34" charset="-122"/>
                <a:ea typeface="微软雅黑" panose="020B0503020204020204" pitchFamily="34" charset="-122"/>
              </a:rPr>
              <a:t>旋转角度计算</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7" name="9"/>
          <p:cNvSpPr txBox="1"/>
          <p:nvPr/>
        </p:nvSpPr>
        <p:spPr>
          <a:xfrm>
            <a:off x="2091026" y="1741952"/>
            <a:ext cx="8676237"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使用到了一个</a:t>
            </a:r>
            <a:r>
              <a:rPr lang="en-US" altLang="zh-CN" dirty="0">
                <a:solidFill>
                  <a:schemeClr val="tx2">
                    <a:lumMod val="50000"/>
                  </a:schemeClr>
                </a:solidFill>
                <a:latin typeface="微软雅黑" panose="020B0503020204020204" pitchFamily="34" charset="-122"/>
                <a:ea typeface="微软雅黑" panose="020B0503020204020204" pitchFamily="34" charset="-122"/>
              </a:rPr>
              <a:t>calculateOrientation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方法来计算旋转角度</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859733" y="2254095"/>
            <a:ext cx="7438099" cy="2272510"/>
          </a:xfrm>
          <a:prstGeom prst="rect">
            <a:avLst/>
          </a:prstGeom>
        </p:spPr>
      </p:pic>
      <p:sp>
        <p:nvSpPr>
          <p:cNvPr id="13" name="9"/>
          <p:cNvSpPr txBox="1"/>
          <p:nvPr/>
        </p:nvSpPr>
        <p:spPr>
          <a:xfrm>
            <a:off x="2091026" y="4672173"/>
            <a:ext cx="8676237" cy="1613070"/>
          </a:xfrm>
          <a:prstGeom prst="rect">
            <a:avLst/>
          </a:prstGeom>
          <a:noFill/>
        </p:spPr>
        <p:txBody>
          <a:bodyPr wrap="square" lIns="0" tIns="0" rIns="0" bIns="0" rtlCol="0">
            <a:spAutoFit/>
          </a:bodyPr>
          <a:lstStyle/>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分别调用</a:t>
            </a:r>
            <a:r>
              <a:rPr lang="en-US" altLang="zh-CN" dirty="0">
                <a:solidFill>
                  <a:schemeClr val="tx2">
                    <a:lumMod val="50000"/>
                  </a:schemeClr>
                </a:solidFill>
                <a:latin typeface="微软雅黑" panose="020B0503020204020204" pitchFamily="34" charset="-122"/>
                <a:ea typeface="微软雅黑" panose="020B0503020204020204" pitchFamily="34" charset="-122"/>
              </a:rPr>
              <a:t>getRotationMatrix</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方法和</a:t>
            </a:r>
            <a:r>
              <a:rPr lang="en-US" altLang="zh-CN" dirty="0">
                <a:solidFill>
                  <a:schemeClr val="tx2">
                    <a:lumMod val="50000"/>
                  </a:schemeClr>
                </a:solidFill>
                <a:latin typeface="微软雅黑" panose="020B0503020204020204" pitchFamily="34" charset="-122"/>
                <a:ea typeface="微软雅黑" panose="020B0503020204020204" pitchFamily="34" charset="-122"/>
              </a:rPr>
              <a:t>getOrientation</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方法来获得</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只用考虑设备在</a:t>
            </a:r>
            <a:r>
              <a:rPr lang="en-US" altLang="zh-CN" dirty="0">
                <a:solidFill>
                  <a:schemeClr val="tx2">
                    <a:lumMod val="50000"/>
                  </a:schemeClr>
                </a:solidFill>
                <a:latin typeface="微软雅黑" panose="020B0503020204020204" pitchFamily="34" charset="-122"/>
                <a:ea typeface="微软雅黑" panose="020B0503020204020204" pitchFamily="34" charset="-122"/>
              </a:rPr>
              <a:t>z</a:t>
            </a:r>
            <a:r>
              <a:rPr lang="zh-CN" altLang="en-US" dirty="0">
                <a:solidFill>
                  <a:schemeClr val="tx2">
                    <a:lumMod val="50000"/>
                  </a:schemeClr>
                </a:solidFill>
                <a:latin typeface="微软雅黑" panose="020B0503020204020204" pitchFamily="34" charset="-122"/>
                <a:ea typeface="微软雅黑" panose="020B0503020204020204" pitchFamily="34" charset="-122"/>
              </a:rPr>
              <a:t>轴方向上的旋转角度</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使用</a:t>
            </a:r>
            <a:r>
              <a:rPr lang="en-US" altLang="zh-CN" dirty="0">
                <a:solidFill>
                  <a:schemeClr val="tx2">
                    <a:lumMod val="50000"/>
                  </a:schemeClr>
                </a:solidFill>
                <a:latin typeface="微软雅黑" panose="020B0503020204020204" pitchFamily="34" charset="-122"/>
                <a:ea typeface="微软雅黑" panose="020B0503020204020204" pitchFamily="34" charset="-122"/>
              </a:rPr>
              <a:t>toDegrees</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方法将参数转换为角度</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取的是负值，因为指南针的旋转方向应该和设备的旋转方向相反</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7"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指南针旋转</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具体实现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8" name="矩形 11"/>
          <p:cNvSpPr>
            <a:spLocks noChangeArrowheads="1"/>
          </p:cNvSpPr>
          <p:nvPr/>
        </p:nvSpPr>
        <p:spPr bwMode="auto">
          <a:xfrm>
            <a:off x="1540415" y="1298064"/>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23" name="9"/>
          <p:cNvSpPr txBox="1"/>
          <p:nvPr/>
        </p:nvSpPr>
        <p:spPr>
          <a:xfrm>
            <a:off x="1888803" y="1268793"/>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6. </a:t>
            </a:r>
            <a:r>
              <a:rPr lang="zh-CN" altLang="en-US" dirty="0">
                <a:solidFill>
                  <a:schemeClr val="tx2">
                    <a:lumMod val="50000"/>
                  </a:schemeClr>
                </a:solidFill>
                <a:latin typeface="微软雅黑" panose="020B0503020204020204" pitchFamily="34" charset="-122"/>
                <a:ea typeface="微软雅黑" panose="020B0503020204020204" pitchFamily="34" charset="-122"/>
              </a:rPr>
              <a:t>执行旋转动画</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7" name="9"/>
          <p:cNvSpPr txBox="1"/>
          <p:nvPr/>
        </p:nvSpPr>
        <p:spPr>
          <a:xfrm>
            <a:off x="1888803" y="1834150"/>
            <a:ext cx="8676237" cy="782074"/>
          </a:xfrm>
          <a:prstGeom prst="rect">
            <a:avLst/>
          </a:prstGeom>
          <a:noFill/>
        </p:spPr>
        <p:txBody>
          <a:bodyPr wrap="square" lIns="0" tIns="0" rIns="0" bIns="0" rtlCol="0">
            <a:spAutoFit/>
          </a:bodyPr>
          <a:lstStyle/>
          <a:p>
            <a:pPr marL="0" lvl="1">
              <a:lnSpc>
                <a:spcPct val="150000"/>
              </a:lnSpc>
            </a:pPr>
            <a:r>
              <a:rPr lang="zh-CN" altLang="en-US">
                <a:solidFill>
                  <a:schemeClr val="tx2">
                    <a:lumMod val="50000"/>
                  </a:schemeClr>
                </a:solidFill>
                <a:latin typeface="微软雅黑" panose="020B0503020204020204" pitchFamily="34" charset="-122"/>
                <a:ea typeface="微软雅黑" panose="020B0503020204020204" pitchFamily="34" charset="-122"/>
              </a:rPr>
              <a:t>我们已经获得了指南针需要旋转的角度，接下来就要实现指南针旋转的动画了，这一步同样在</a:t>
            </a:r>
            <a:r>
              <a:rPr lang="en-US" altLang="zh-CN">
                <a:solidFill>
                  <a:schemeClr val="tx2">
                    <a:lumMod val="50000"/>
                  </a:schemeClr>
                </a:solidFill>
                <a:latin typeface="微软雅黑" panose="020B0503020204020204" pitchFamily="34" charset="-122"/>
                <a:ea typeface="微软雅黑" panose="020B0503020204020204" pitchFamily="34" charset="-122"/>
              </a:rPr>
              <a:t>onSensorChanged</a:t>
            </a:r>
            <a:r>
              <a:rPr lang="zh-CN" altLang="en-US">
                <a:solidFill>
                  <a:schemeClr val="tx2">
                    <a:lumMod val="50000"/>
                  </a:schemeClr>
                </a:solidFill>
                <a:latin typeface="微软雅黑" panose="020B0503020204020204" pitchFamily="34" charset="-122"/>
                <a:ea typeface="微软雅黑" panose="020B0503020204020204" pitchFamily="34" charset="-122"/>
              </a:rPr>
              <a:t>方法中进行</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2800617" y="2815006"/>
            <a:ext cx="6852608" cy="2451616"/>
          </a:xfrm>
          <a:prstGeom prst="rect">
            <a:avLst/>
          </a:prstGeom>
        </p:spPr>
      </p:pic>
      <p:sp>
        <p:nvSpPr>
          <p:cNvPr id="11" name="任意多边形 9"/>
          <p:cNvSpPr/>
          <p:nvPr/>
        </p:nvSpPr>
        <p:spPr>
          <a:xfrm rot="10800000">
            <a:off x="2800617" y="5266622"/>
            <a:ext cx="2802823" cy="1018559"/>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2" name="文本框 31"/>
          <p:cNvSpPr txBox="1"/>
          <p:nvPr/>
        </p:nvSpPr>
        <p:spPr>
          <a:xfrm>
            <a:off x="2896008" y="5484777"/>
            <a:ext cx="2612039" cy="679801"/>
          </a:xfrm>
          <a:prstGeom prst="rect">
            <a:avLst/>
          </a:prstGeom>
          <a:noFill/>
        </p:spPr>
        <p:txBody>
          <a:bodyPr wrap="square" rtlCol="0">
            <a:spAutoFit/>
          </a:bodyPr>
          <a:lstStyle/>
          <a:p>
            <a:pPr>
              <a:lnSpc>
                <a:spcPct val="125000"/>
              </a:lnSpc>
              <a:spcAft>
                <a:spcPts val="1000"/>
              </a:spcAft>
            </a:pPr>
            <a:r>
              <a:rPr lang="zh-CN" altLang="en-US" sz="1600" dirty="0">
                <a:solidFill>
                  <a:schemeClr val="bg1"/>
                </a:solidFill>
                <a:latin typeface="微软雅黑" panose="020B0503020204020204" pitchFamily="34" charset="-122"/>
                <a:ea typeface="微软雅黑" panose="020B0503020204020204" pitchFamily="34" charset="-122"/>
              </a:rPr>
              <a:t>最后不要忘了更新当前角度</a:t>
            </a:r>
            <a:r>
              <a:rPr lang="en-US" altLang="zh-CN" sz="1600" dirty="0">
                <a:solidFill>
                  <a:schemeClr val="bg1"/>
                </a:solidFill>
                <a:latin typeface="微软雅黑" panose="020B0503020204020204" pitchFamily="34" charset="-122"/>
                <a:ea typeface="微软雅黑" panose="020B0503020204020204" pitchFamily="34" charset="-122"/>
              </a:rPr>
              <a:t>currentDegree</a:t>
            </a:r>
            <a:r>
              <a:rPr lang="zh-CN" altLang="en-US" sz="1600" dirty="0">
                <a:solidFill>
                  <a:schemeClr val="bg1"/>
                </a:solidFill>
                <a:latin typeface="微软雅黑" panose="020B0503020204020204" pitchFamily="34" charset="-122"/>
                <a:ea typeface="微软雅黑" panose="020B0503020204020204" pitchFamily="34" charset="-122"/>
              </a:rPr>
              <a:t>的大小</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7" grpId="0"/>
      <p:bldP spid="11" grpId="0" animBg="1"/>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7" name="9"/>
          <p:cNvSpPr txBox="1"/>
          <p:nvPr/>
        </p:nvSpPr>
        <p:spPr>
          <a:xfrm>
            <a:off x="1607448" y="1217288"/>
            <a:ext cx="8676237"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Android</a:t>
            </a:r>
            <a:r>
              <a:rPr lang="zh-CN" altLang="en-US" dirty="0">
                <a:solidFill>
                  <a:schemeClr val="tx2">
                    <a:lumMod val="50000"/>
                  </a:schemeClr>
                </a:solidFill>
                <a:latin typeface="微软雅黑" panose="020B0503020204020204" pitchFamily="34" charset="-122"/>
                <a:ea typeface="微软雅黑" panose="020B0503020204020204" pitchFamily="34" charset="-122"/>
              </a:rPr>
              <a:t>定位一般有四种方式，分别是</a:t>
            </a:r>
            <a:r>
              <a:rPr lang="en-US" altLang="zh-CN" dirty="0">
                <a:solidFill>
                  <a:schemeClr val="tx2">
                    <a:lumMod val="50000"/>
                  </a:schemeClr>
                </a:solidFill>
                <a:latin typeface="微软雅黑" panose="020B0503020204020204" pitchFamily="34" charset="-122"/>
                <a:ea typeface="微软雅黑" panose="020B0503020204020204" pitchFamily="34" charset="-122"/>
              </a:rPr>
              <a:t>GPS</a:t>
            </a:r>
            <a:r>
              <a:rPr lang="zh-CN" altLang="en-US"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dirty="0">
                <a:solidFill>
                  <a:schemeClr val="tx2">
                    <a:lumMod val="50000"/>
                  </a:schemeClr>
                </a:solidFill>
                <a:latin typeface="微软雅黑" panose="020B0503020204020204" pitchFamily="34" charset="-122"/>
                <a:ea typeface="微软雅黑" panose="020B0503020204020204" pitchFamily="34" charset="-122"/>
              </a:rPr>
              <a:t>WIFI</a:t>
            </a:r>
            <a:r>
              <a:rPr lang="zh-CN" altLang="en-US" dirty="0">
                <a:solidFill>
                  <a:schemeClr val="tx2">
                    <a:lumMod val="50000"/>
                  </a:schemeClr>
                </a:solidFill>
                <a:latin typeface="微软雅黑" panose="020B0503020204020204" pitchFamily="34" charset="-122"/>
                <a:ea typeface="微软雅黑" panose="020B0503020204020204" pitchFamily="34" charset="-122"/>
              </a:rPr>
              <a:t>定位，基站定位，</a:t>
            </a:r>
            <a:r>
              <a:rPr lang="en-US" altLang="zh-CN" dirty="0">
                <a:solidFill>
                  <a:schemeClr val="tx2">
                    <a:lumMod val="50000"/>
                  </a:schemeClr>
                </a:solidFill>
                <a:latin typeface="微软雅黑" panose="020B0503020204020204" pitchFamily="34" charset="-122"/>
                <a:ea typeface="微软雅黑" panose="020B0503020204020204" pitchFamily="34" charset="-122"/>
              </a:rPr>
              <a:t>AGPS</a:t>
            </a:r>
            <a:r>
              <a:rPr lang="zh-CN" altLang="en-US" dirty="0">
                <a:solidFill>
                  <a:schemeClr val="tx2">
                    <a:lumMod val="50000"/>
                  </a:schemeClr>
                </a:solidFill>
                <a:latin typeface="微软雅黑" panose="020B0503020204020204" pitchFamily="34" charset="-122"/>
                <a:ea typeface="微软雅黑" panose="020B0503020204020204" pitchFamily="34" charset="-122"/>
              </a:rPr>
              <a:t>定位。</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0" name="椭圆 9"/>
          <p:cNvSpPr/>
          <p:nvPr/>
        </p:nvSpPr>
        <p:spPr>
          <a:xfrm>
            <a:off x="1671093" y="5034180"/>
            <a:ext cx="914400" cy="9144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椭圆 12"/>
          <p:cNvSpPr/>
          <p:nvPr/>
        </p:nvSpPr>
        <p:spPr>
          <a:xfrm>
            <a:off x="4510927" y="5027859"/>
            <a:ext cx="914400" cy="914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椭圆 13"/>
          <p:cNvSpPr/>
          <p:nvPr/>
        </p:nvSpPr>
        <p:spPr>
          <a:xfrm>
            <a:off x="7234132" y="5015727"/>
            <a:ext cx="914400" cy="914400"/>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椭圆 14"/>
          <p:cNvSpPr/>
          <p:nvPr/>
        </p:nvSpPr>
        <p:spPr>
          <a:xfrm>
            <a:off x="9730216" y="5032090"/>
            <a:ext cx="914400" cy="9144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任意多边形 9"/>
          <p:cNvSpPr/>
          <p:nvPr/>
        </p:nvSpPr>
        <p:spPr>
          <a:xfrm>
            <a:off x="1055076" y="2007283"/>
            <a:ext cx="2215808" cy="2827279"/>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任意多边形 10"/>
          <p:cNvSpPr/>
          <p:nvPr/>
        </p:nvSpPr>
        <p:spPr>
          <a:xfrm>
            <a:off x="3652586" y="2007283"/>
            <a:ext cx="2598743" cy="2827279"/>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任意多边形 11"/>
          <p:cNvSpPr/>
          <p:nvPr/>
        </p:nvSpPr>
        <p:spPr>
          <a:xfrm>
            <a:off x="6611645" y="2016154"/>
            <a:ext cx="2159377" cy="2827279"/>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12"/>
          <p:cNvSpPr/>
          <p:nvPr/>
        </p:nvSpPr>
        <p:spPr>
          <a:xfrm>
            <a:off x="9131338" y="2032517"/>
            <a:ext cx="2112157" cy="2827279"/>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1" name="Group 4"/>
          <p:cNvGrpSpPr>
            <a:grpSpLocks noChangeAspect="1"/>
          </p:cNvGrpSpPr>
          <p:nvPr/>
        </p:nvGrpSpPr>
        <p:grpSpPr bwMode="auto">
          <a:xfrm>
            <a:off x="4698127" y="5217654"/>
            <a:ext cx="540000" cy="534809"/>
            <a:chOff x="3684" y="2007"/>
            <a:chExt cx="312" cy="309"/>
          </a:xfrm>
          <a:solidFill>
            <a:schemeClr val="bg1"/>
          </a:solidFill>
        </p:grpSpPr>
        <p:sp>
          <p:nvSpPr>
            <p:cNvPr id="22" name="Freeform 5"/>
            <p:cNvSpPr>
              <a:spLocks noEditPoints="1"/>
            </p:cNvSpPr>
            <p:nvPr/>
          </p:nvSpPr>
          <p:spPr bwMode="auto">
            <a:xfrm>
              <a:off x="3684" y="2036"/>
              <a:ext cx="283" cy="280"/>
            </a:xfrm>
            <a:custGeom>
              <a:avLst/>
              <a:gdLst>
                <a:gd name="T0" fmla="*/ 84 w 117"/>
                <a:gd name="T1" fmla="*/ 3 h 116"/>
                <a:gd name="T2" fmla="*/ 76 w 117"/>
                <a:gd name="T3" fmla="*/ 0 h 116"/>
                <a:gd name="T4" fmla="*/ 69 w 117"/>
                <a:gd name="T5" fmla="*/ 3 h 116"/>
                <a:gd name="T6" fmla="*/ 64 w 117"/>
                <a:gd name="T7" fmla="*/ 9 h 116"/>
                <a:gd name="T8" fmla="*/ 61 w 117"/>
                <a:gd name="T9" fmla="*/ 16 h 116"/>
                <a:gd name="T10" fmla="*/ 62 w 117"/>
                <a:gd name="T11" fmla="*/ 21 h 116"/>
                <a:gd name="T12" fmla="*/ 8 w 117"/>
                <a:gd name="T13" fmla="*/ 43 h 116"/>
                <a:gd name="T14" fmla="*/ 1 w 117"/>
                <a:gd name="T15" fmla="*/ 51 h 116"/>
                <a:gd name="T16" fmla="*/ 4 w 117"/>
                <a:gd name="T17" fmla="*/ 62 h 116"/>
                <a:gd name="T18" fmla="*/ 55 w 117"/>
                <a:gd name="T19" fmla="*/ 113 h 116"/>
                <a:gd name="T20" fmla="*/ 63 w 117"/>
                <a:gd name="T21" fmla="*/ 116 h 116"/>
                <a:gd name="T22" fmla="*/ 64 w 117"/>
                <a:gd name="T23" fmla="*/ 116 h 116"/>
                <a:gd name="T24" fmla="*/ 66 w 117"/>
                <a:gd name="T25" fmla="*/ 116 h 116"/>
                <a:gd name="T26" fmla="*/ 75 w 117"/>
                <a:gd name="T27" fmla="*/ 109 h 116"/>
                <a:gd name="T28" fmla="*/ 96 w 117"/>
                <a:gd name="T29" fmla="*/ 55 h 116"/>
                <a:gd name="T30" fmla="*/ 102 w 117"/>
                <a:gd name="T31" fmla="*/ 57 h 116"/>
                <a:gd name="T32" fmla="*/ 109 w 117"/>
                <a:gd name="T33" fmla="*/ 54 h 116"/>
                <a:gd name="T34" fmla="*/ 114 w 117"/>
                <a:gd name="T35" fmla="*/ 48 h 116"/>
                <a:gd name="T36" fmla="*/ 117 w 117"/>
                <a:gd name="T37" fmla="*/ 41 h 116"/>
                <a:gd name="T38" fmla="*/ 114 w 117"/>
                <a:gd name="T39" fmla="*/ 34 h 116"/>
                <a:gd name="T40" fmla="*/ 84 w 117"/>
                <a:gd name="T41" fmla="*/ 3 h 116"/>
                <a:gd name="T42" fmla="*/ 67 w 117"/>
                <a:gd name="T43" fmla="*/ 106 h 116"/>
                <a:gd name="T44" fmla="*/ 65 w 117"/>
                <a:gd name="T45" fmla="*/ 108 h 116"/>
                <a:gd name="T46" fmla="*/ 64 w 117"/>
                <a:gd name="T47" fmla="*/ 108 h 116"/>
                <a:gd name="T48" fmla="*/ 61 w 117"/>
                <a:gd name="T49" fmla="*/ 107 h 116"/>
                <a:gd name="T50" fmla="*/ 10 w 117"/>
                <a:gd name="T51" fmla="*/ 57 h 116"/>
                <a:gd name="T52" fmla="*/ 9 w 117"/>
                <a:gd name="T53" fmla="*/ 53 h 116"/>
                <a:gd name="T54" fmla="*/ 11 w 117"/>
                <a:gd name="T55" fmla="*/ 50 h 116"/>
                <a:gd name="T56" fmla="*/ 36 w 117"/>
                <a:gd name="T57" fmla="*/ 40 h 116"/>
                <a:gd name="T58" fmla="*/ 86 w 117"/>
                <a:gd name="T59" fmla="*/ 58 h 116"/>
                <a:gd name="T60" fmla="*/ 67 w 117"/>
                <a:gd name="T61" fmla="*/ 106 h 116"/>
                <a:gd name="T62" fmla="*/ 109 w 117"/>
                <a:gd name="T63" fmla="*/ 42 h 116"/>
                <a:gd name="T64" fmla="*/ 103 w 117"/>
                <a:gd name="T65" fmla="*/ 48 h 116"/>
                <a:gd name="T66" fmla="*/ 100 w 117"/>
                <a:gd name="T67" fmla="*/ 48 h 116"/>
                <a:gd name="T68" fmla="*/ 93 w 117"/>
                <a:gd name="T69" fmla="*/ 41 h 116"/>
                <a:gd name="T70" fmla="*/ 87 w 117"/>
                <a:gd name="T71" fmla="*/ 55 h 116"/>
                <a:gd name="T72" fmla="*/ 88 w 117"/>
                <a:gd name="T73" fmla="*/ 54 h 116"/>
                <a:gd name="T74" fmla="*/ 53 w 117"/>
                <a:gd name="T75" fmla="*/ 39 h 116"/>
                <a:gd name="T76" fmla="*/ 42 w 117"/>
                <a:gd name="T77" fmla="*/ 38 h 116"/>
                <a:gd name="T78" fmla="*/ 76 w 117"/>
                <a:gd name="T79" fmla="*/ 24 h 116"/>
                <a:gd name="T80" fmla="*/ 69 w 117"/>
                <a:gd name="T81" fmla="*/ 17 h 116"/>
                <a:gd name="T82" fmla="*/ 69 w 117"/>
                <a:gd name="T83" fmla="*/ 14 h 116"/>
                <a:gd name="T84" fmla="*/ 75 w 117"/>
                <a:gd name="T85" fmla="*/ 9 h 116"/>
                <a:gd name="T86" fmla="*/ 78 w 117"/>
                <a:gd name="T87" fmla="*/ 9 h 116"/>
                <a:gd name="T88" fmla="*/ 109 w 117"/>
                <a:gd name="T89" fmla="*/ 40 h 116"/>
                <a:gd name="T90" fmla="*/ 109 w 117"/>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16">
                  <a:moveTo>
                    <a:pt x="84" y="3"/>
                  </a:moveTo>
                  <a:cubicBezTo>
                    <a:pt x="82" y="1"/>
                    <a:pt x="79" y="0"/>
                    <a:pt x="76" y="0"/>
                  </a:cubicBezTo>
                  <a:cubicBezTo>
                    <a:pt x="74" y="0"/>
                    <a:pt x="71" y="1"/>
                    <a:pt x="69" y="3"/>
                  </a:cubicBezTo>
                  <a:cubicBezTo>
                    <a:pt x="64" y="9"/>
                    <a:pt x="64" y="9"/>
                    <a:pt x="64" y="9"/>
                  </a:cubicBezTo>
                  <a:cubicBezTo>
                    <a:pt x="62" y="11"/>
                    <a:pt x="61" y="13"/>
                    <a:pt x="61" y="16"/>
                  </a:cubicBezTo>
                  <a:cubicBezTo>
                    <a:pt x="61" y="18"/>
                    <a:pt x="61" y="19"/>
                    <a:pt x="62" y="21"/>
                  </a:cubicBezTo>
                  <a:cubicBezTo>
                    <a:pt x="8" y="43"/>
                    <a:pt x="8" y="43"/>
                    <a:pt x="8" y="43"/>
                  </a:cubicBezTo>
                  <a:cubicBezTo>
                    <a:pt x="4" y="44"/>
                    <a:pt x="2" y="48"/>
                    <a:pt x="1" y="51"/>
                  </a:cubicBezTo>
                  <a:cubicBezTo>
                    <a:pt x="0" y="55"/>
                    <a:pt x="1" y="59"/>
                    <a:pt x="4" y="62"/>
                  </a:cubicBezTo>
                  <a:cubicBezTo>
                    <a:pt x="55" y="113"/>
                    <a:pt x="55" y="113"/>
                    <a:pt x="55" y="113"/>
                  </a:cubicBezTo>
                  <a:cubicBezTo>
                    <a:pt x="57" y="115"/>
                    <a:pt x="60" y="116"/>
                    <a:pt x="63" y="116"/>
                  </a:cubicBezTo>
                  <a:cubicBezTo>
                    <a:pt x="63" y="116"/>
                    <a:pt x="64" y="116"/>
                    <a:pt x="64" y="116"/>
                  </a:cubicBezTo>
                  <a:cubicBezTo>
                    <a:pt x="65" y="116"/>
                    <a:pt x="65" y="116"/>
                    <a:pt x="66" y="116"/>
                  </a:cubicBezTo>
                  <a:cubicBezTo>
                    <a:pt x="70" y="115"/>
                    <a:pt x="73" y="112"/>
                    <a:pt x="75" y="109"/>
                  </a:cubicBezTo>
                  <a:cubicBezTo>
                    <a:pt x="96" y="55"/>
                    <a:pt x="96" y="55"/>
                    <a:pt x="96" y="55"/>
                  </a:cubicBezTo>
                  <a:cubicBezTo>
                    <a:pt x="98" y="56"/>
                    <a:pt x="100" y="57"/>
                    <a:pt x="102" y="57"/>
                  </a:cubicBezTo>
                  <a:cubicBezTo>
                    <a:pt x="104" y="57"/>
                    <a:pt x="107" y="56"/>
                    <a:pt x="109" y="54"/>
                  </a:cubicBezTo>
                  <a:cubicBezTo>
                    <a:pt x="114" y="48"/>
                    <a:pt x="114" y="48"/>
                    <a:pt x="114" y="48"/>
                  </a:cubicBezTo>
                  <a:cubicBezTo>
                    <a:pt x="116" y="46"/>
                    <a:pt x="117" y="44"/>
                    <a:pt x="117" y="41"/>
                  </a:cubicBezTo>
                  <a:cubicBezTo>
                    <a:pt x="117" y="38"/>
                    <a:pt x="116" y="36"/>
                    <a:pt x="114" y="34"/>
                  </a:cubicBezTo>
                  <a:lnTo>
                    <a:pt x="84" y="3"/>
                  </a:lnTo>
                  <a:close/>
                  <a:moveTo>
                    <a:pt x="67" y="106"/>
                  </a:moveTo>
                  <a:cubicBezTo>
                    <a:pt x="67" y="107"/>
                    <a:pt x="66" y="108"/>
                    <a:pt x="65" y="108"/>
                  </a:cubicBezTo>
                  <a:cubicBezTo>
                    <a:pt x="64" y="108"/>
                    <a:pt x="64" y="108"/>
                    <a:pt x="64" y="108"/>
                  </a:cubicBezTo>
                  <a:cubicBezTo>
                    <a:pt x="63" y="108"/>
                    <a:pt x="62" y="108"/>
                    <a:pt x="61" y="107"/>
                  </a:cubicBezTo>
                  <a:cubicBezTo>
                    <a:pt x="10" y="57"/>
                    <a:pt x="10" y="57"/>
                    <a:pt x="10" y="57"/>
                  </a:cubicBezTo>
                  <a:cubicBezTo>
                    <a:pt x="9" y="56"/>
                    <a:pt x="9" y="54"/>
                    <a:pt x="9" y="53"/>
                  </a:cubicBezTo>
                  <a:cubicBezTo>
                    <a:pt x="9" y="52"/>
                    <a:pt x="10" y="51"/>
                    <a:pt x="11" y="50"/>
                  </a:cubicBezTo>
                  <a:cubicBezTo>
                    <a:pt x="36" y="40"/>
                    <a:pt x="36" y="40"/>
                    <a:pt x="36" y="40"/>
                  </a:cubicBezTo>
                  <a:cubicBezTo>
                    <a:pt x="53" y="46"/>
                    <a:pt x="70" y="40"/>
                    <a:pt x="86" y="58"/>
                  </a:cubicBezTo>
                  <a:lnTo>
                    <a:pt x="67" y="106"/>
                  </a:lnTo>
                  <a:close/>
                  <a:moveTo>
                    <a:pt x="109" y="42"/>
                  </a:moveTo>
                  <a:cubicBezTo>
                    <a:pt x="103" y="48"/>
                    <a:pt x="103" y="48"/>
                    <a:pt x="103" y="48"/>
                  </a:cubicBezTo>
                  <a:cubicBezTo>
                    <a:pt x="102" y="49"/>
                    <a:pt x="101" y="49"/>
                    <a:pt x="100" y="48"/>
                  </a:cubicBezTo>
                  <a:cubicBezTo>
                    <a:pt x="93" y="41"/>
                    <a:pt x="93" y="41"/>
                    <a:pt x="93" y="41"/>
                  </a:cubicBezTo>
                  <a:cubicBezTo>
                    <a:pt x="87" y="55"/>
                    <a:pt x="87" y="55"/>
                    <a:pt x="87" y="55"/>
                  </a:cubicBezTo>
                  <a:cubicBezTo>
                    <a:pt x="88" y="54"/>
                    <a:pt x="88" y="54"/>
                    <a:pt x="88" y="54"/>
                  </a:cubicBezTo>
                  <a:cubicBezTo>
                    <a:pt x="76" y="42"/>
                    <a:pt x="64" y="41"/>
                    <a:pt x="53" y="39"/>
                  </a:cubicBezTo>
                  <a:cubicBezTo>
                    <a:pt x="49" y="39"/>
                    <a:pt x="46" y="38"/>
                    <a:pt x="42" y="38"/>
                  </a:cubicBezTo>
                  <a:cubicBezTo>
                    <a:pt x="76" y="24"/>
                    <a:pt x="76" y="24"/>
                    <a:pt x="76" y="24"/>
                  </a:cubicBezTo>
                  <a:cubicBezTo>
                    <a:pt x="69" y="17"/>
                    <a:pt x="69" y="17"/>
                    <a:pt x="69" y="17"/>
                  </a:cubicBezTo>
                  <a:cubicBezTo>
                    <a:pt x="69" y="16"/>
                    <a:pt x="69" y="15"/>
                    <a:pt x="69" y="14"/>
                  </a:cubicBezTo>
                  <a:cubicBezTo>
                    <a:pt x="75" y="9"/>
                    <a:pt x="75" y="9"/>
                    <a:pt x="75" y="9"/>
                  </a:cubicBezTo>
                  <a:cubicBezTo>
                    <a:pt x="76" y="8"/>
                    <a:pt x="77" y="8"/>
                    <a:pt x="78" y="9"/>
                  </a:cubicBezTo>
                  <a:cubicBezTo>
                    <a:pt x="109" y="40"/>
                    <a:pt x="109" y="40"/>
                    <a:pt x="109" y="40"/>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6"/>
            <p:cNvSpPr>
              <a:spLocks noEditPoints="1"/>
            </p:cNvSpPr>
            <p:nvPr/>
          </p:nvSpPr>
          <p:spPr bwMode="auto">
            <a:xfrm>
              <a:off x="3822" y="2161"/>
              <a:ext cx="48" cy="4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6"/>
                    <a:pt x="20" y="10"/>
                  </a:cubicBezTo>
                  <a:cubicBezTo>
                    <a:pt x="20" y="5"/>
                    <a:pt x="15" y="0"/>
                    <a:pt x="10" y="0"/>
                  </a:cubicBezTo>
                  <a:cubicBezTo>
                    <a:pt x="4" y="0"/>
                    <a:pt x="0" y="5"/>
                    <a:pt x="0" y="10"/>
                  </a:cubicBezTo>
                  <a:cubicBezTo>
                    <a:pt x="0" y="16"/>
                    <a:pt x="4" y="20"/>
                    <a:pt x="10" y="20"/>
                  </a:cubicBezTo>
                  <a:close/>
                  <a:moveTo>
                    <a:pt x="10" y="4"/>
                  </a:moveTo>
                  <a:cubicBezTo>
                    <a:pt x="13" y="4"/>
                    <a:pt x="16" y="7"/>
                    <a:pt x="16" y="10"/>
                  </a:cubicBezTo>
                  <a:cubicBezTo>
                    <a:pt x="16" y="13"/>
                    <a:pt x="13" y="16"/>
                    <a:pt x="10" y="16"/>
                  </a:cubicBezTo>
                  <a:cubicBezTo>
                    <a:pt x="6" y="16"/>
                    <a:pt x="4" y="13"/>
                    <a:pt x="4" y="10"/>
                  </a:cubicBezTo>
                  <a:cubicBezTo>
                    <a:pt x="4" y="7"/>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7"/>
            <p:cNvSpPr>
              <a:spLocks noEditPoints="1"/>
            </p:cNvSpPr>
            <p:nvPr/>
          </p:nvSpPr>
          <p:spPr bwMode="auto">
            <a:xfrm>
              <a:off x="3948" y="2007"/>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5" y="20"/>
                    <a:pt x="20" y="16"/>
                    <a:pt x="20" y="10"/>
                  </a:cubicBezTo>
                  <a:cubicBezTo>
                    <a:pt x="20" y="5"/>
                    <a:pt x="15" y="0"/>
                    <a:pt x="10" y="0"/>
                  </a:cubicBezTo>
                  <a:close/>
                  <a:moveTo>
                    <a:pt x="10" y="16"/>
                  </a:moveTo>
                  <a:cubicBezTo>
                    <a:pt x="6" y="16"/>
                    <a:pt x="4" y="13"/>
                    <a:pt x="4" y="10"/>
                  </a:cubicBezTo>
                  <a:cubicBezTo>
                    <a:pt x="4" y="7"/>
                    <a:pt x="6"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8"/>
            <p:cNvSpPr>
              <a:spLocks noEditPoints="1"/>
            </p:cNvSpPr>
            <p:nvPr/>
          </p:nvSpPr>
          <p:spPr bwMode="auto">
            <a:xfrm>
              <a:off x="3764" y="2152"/>
              <a:ext cx="39" cy="3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3" y="16"/>
                    <a:pt x="8" y="16"/>
                  </a:cubicBezTo>
                  <a:cubicBezTo>
                    <a:pt x="12" y="16"/>
                    <a:pt x="16" y="12"/>
                    <a:pt x="16" y="8"/>
                  </a:cubicBezTo>
                  <a:cubicBezTo>
                    <a:pt x="16" y="4"/>
                    <a:pt x="12" y="0"/>
                    <a:pt x="8" y="0"/>
                  </a:cubicBezTo>
                  <a:cubicBezTo>
                    <a:pt x="3"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Oval 9"/>
            <p:cNvSpPr>
              <a:spLocks noChangeArrowheads="1"/>
            </p:cNvSpPr>
            <p:nvPr/>
          </p:nvSpPr>
          <p:spPr bwMode="auto">
            <a:xfrm>
              <a:off x="3803" y="2219"/>
              <a:ext cx="19"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Oval 10"/>
            <p:cNvSpPr>
              <a:spLocks noChangeArrowheads="1"/>
            </p:cNvSpPr>
            <p:nvPr/>
          </p:nvSpPr>
          <p:spPr bwMode="auto">
            <a:xfrm>
              <a:off x="3957" y="2074"/>
              <a:ext cx="20"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9" name="Freeform 5"/>
          <p:cNvSpPr>
            <a:spLocks noChangeAspect="1" noEditPoints="1"/>
          </p:cNvSpPr>
          <p:nvPr/>
        </p:nvSpPr>
        <p:spPr bwMode="auto">
          <a:xfrm>
            <a:off x="1921042" y="5239380"/>
            <a:ext cx="414502" cy="504000"/>
          </a:xfrm>
          <a:custGeom>
            <a:avLst/>
            <a:gdLst>
              <a:gd name="T0" fmla="*/ 1403 w 1518"/>
              <a:gd name="T1" fmla="*/ 1602 h 1847"/>
              <a:gd name="T2" fmla="*/ 1384 w 1518"/>
              <a:gd name="T3" fmla="*/ 1190 h 1847"/>
              <a:gd name="T4" fmla="*/ 1297 w 1518"/>
              <a:gd name="T5" fmla="*/ 890 h 1847"/>
              <a:gd name="T6" fmla="*/ 1320 w 1518"/>
              <a:gd name="T7" fmla="*/ 897 h 1847"/>
              <a:gd name="T8" fmla="*/ 1408 w 1518"/>
              <a:gd name="T9" fmla="*/ 745 h 1847"/>
              <a:gd name="T10" fmla="*/ 1388 w 1518"/>
              <a:gd name="T11" fmla="*/ 696 h 1847"/>
              <a:gd name="T12" fmla="*/ 657 w 1518"/>
              <a:gd name="T13" fmla="*/ 189 h 1847"/>
              <a:gd name="T14" fmla="*/ 317 w 1518"/>
              <a:gd name="T15" fmla="*/ 8 h 1847"/>
              <a:gd name="T16" fmla="*/ 107 w 1518"/>
              <a:gd name="T17" fmla="*/ 679 h 1847"/>
              <a:gd name="T18" fmla="*/ 267 w 1518"/>
              <a:gd name="T19" fmla="*/ 775 h 1847"/>
              <a:gd name="T20" fmla="*/ 468 w 1518"/>
              <a:gd name="T21" fmla="*/ 547 h 1847"/>
              <a:gd name="T22" fmla="*/ 622 w 1518"/>
              <a:gd name="T23" fmla="*/ 669 h 1847"/>
              <a:gd name="T24" fmla="*/ 487 w 1518"/>
              <a:gd name="T25" fmla="*/ 1602 h 1847"/>
              <a:gd name="T26" fmla="*/ 38 w 1518"/>
              <a:gd name="T27" fmla="*/ 1602 h 1847"/>
              <a:gd name="T28" fmla="*/ 0 w 1518"/>
              <a:gd name="T29" fmla="*/ 1809 h 1847"/>
              <a:gd name="T30" fmla="*/ 1480 w 1518"/>
              <a:gd name="T31" fmla="*/ 1847 h 1847"/>
              <a:gd name="T32" fmla="*/ 1518 w 1518"/>
              <a:gd name="T33" fmla="*/ 1639 h 1847"/>
              <a:gd name="T34" fmla="*/ 1222 w 1518"/>
              <a:gd name="T35" fmla="*/ 1190 h 1847"/>
              <a:gd name="T36" fmla="*/ 1116 w 1518"/>
              <a:gd name="T37" fmla="*/ 1209 h 1847"/>
              <a:gd name="T38" fmla="*/ 1031 w 1518"/>
              <a:gd name="T39" fmla="*/ 1602 h 1847"/>
              <a:gd name="T40" fmla="*/ 905 w 1518"/>
              <a:gd name="T41" fmla="*/ 727 h 1847"/>
              <a:gd name="T42" fmla="*/ 1222 w 1518"/>
              <a:gd name="T43" fmla="*/ 1190 h 1847"/>
              <a:gd name="T44" fmla="*/ 720 w 1518"/>
              <a:gd name="T45" fmla="*/ 838 h 1847"/>
              <a:gd name="T46" fmla="*/ 852 w 1518"/>
              <a:gd name="T47" fmla="*/ 936 h 1847"/>
              <a:gd name="T48" fmla="*/ 641 w 1518"/>
              <a:gd name="T49" fmla="*/ 1112 h 1847"/>
              <a:gd name="T50" fmla="*/ 808 w 1518"/>
              <a:gd name="T51" fmla="*/ 1006 h 1847"/>
              <a:gd name="T52" fmla="*/ 910 w 1518"/>
              <a:gd name="T53" fmla="*/ 1342 h 1847"/>
              <a:gd name="T54" fmla="*/ 870 w 1518"/>
              <a:gd name="T55" fmla="*/ 1064 h 1847"/>
              <a:gd name="T56" fmla="*/ 925 w 1518"/>
              <a:gd name="T57" fmla="*/ 1445 h 1847"/>
              <a:gd name="T58" fmla="*/ 709 w 1518"/>
              <a:gd name="T59" fmla="*/ 1602 h 1847"/>
              <a:gd name="T60" fmla="*/ 693 w 1518"/>
              <a:gd name="T61" fmla="*/ 754 h 1847"/>
              <a:gd name="T62" fmla="*/ 783 w 1518"/>
              <a:gd name="T63" fmla="*/ 677 h 1847"/>
              <a:gd name="T64" fmla="*/ 849 w 1518"/>
              <a:gd name="T65" fmla="*/ 1399 h 1847"/>
              <a:gd name="T66" fmla="*/ 624 w 1518"/>
              <a:gd name="T67" fmla="*/ 1226 h 1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30" name="Group 5"/>
          <p:cNvGrpSpPr>
            <a:grpSpLocks noChangeAspect="1"/>
          </p:cNvGrpSpPr>
          <p:nvPr/>
        </p:nvGrpSpPr>
        <p:grpSpPr bwMode="auto">
          <a:xfrm>
            <a:off x="7421332" y="5180033"/>
            <a:ext cx="540000" cy="502711"/>
            <a:chOff x="1577" y="314"/>
            <a:chExt cx="782" cy="728"/>
          </a:xfrm>
          <a:solidFill>
            <a:schemeClr val="bg1"/>
          </a:solidFill>
        </p:grpSpPr>
        <p:sp>
          <p:nvSpPr>
            <p:cNvPr id="31" name="Freeform 6"/>
            <p:cNvSpPr>
              <a:spLocks noEditPoints="1"/>
            </p:cNvSpPr>
            <p:nvPr/>
          </p:nvSpPr>
          <p:spPr bwMode="auto">
            <a:xfrm>
              <a:off x="1577" y="314"/>
              <a:ext cx="389" cy="649"/>
            </a:xfrm>
            <a:custGeom>
              <a:avLst/>
              <a:gdLst>
                <a:gd name="T0" fmla="*/ 22 w 163"/>
                <a:gd name="T1" fmla="*/ 234 h 272"/>
                <a:gd name="T2" fmla="*/ 37 w 163"/>
                <a:gd name="T3" fmla="*/ 219 h 272"/>
                <a:gd name="T4" fmla="*/ 81 w 163"/>
                <a:gd name="T5" fmla="*/ 107 h 272"/>
                <a:gd name="T6" fmla="*/ 125 w 163"/>
                <a:gd name="T7" fmla="*/ 219 h 272"/>
                <a:gd name="T8" fmla="*/ 141 w 163"/>
                <a:gd name="T9" fmla="*/ 234 h 272"/>
                <a:gd name="T10" fmla="*/ 163 w 163"/>
                <a:gd name="T11" fmla="*/ 272 h 272"/>
                <a:gd name="T12" fmla="*/ 153 w 163"/>
                <a:gd name="T13" fmla="*/ 229 h 272"/>
                <a:gd name="T14" fmla="*/ 155 w 163"/>
                <a:gd name="T15" fmla="*/ 209 h 272"/>
                <a:gd name="T16" fmla="*/ 129 w 163"/>
                <a:gd name="T17" fmla="*/ 138 h 272"/>
                <a:gd name="T18" fmla="*/ 143 w 163"/>
                <a:gd name="T19" fmla="*/ 138 h 272"/>
                <a:gd name="T20" fmla="*/ 143 w 163"/>
                <a:gd name="T21" fmla="*/ 149 h 272"/>
                <a:gd name="T22" fmla="*/ 150 w 163"/>
                <a:gd name="T23" fmla="*/ 149 h 272"/>
                <a:gd name="T24" fmla="*/ 150 w 163"/>
                <a:gd name="T25" fmla="*/ 120 h 272"/>
                <a:gd name="T26" fmla="*/ 143 w 163"/>
                <a:gd name="T27" fmla="*/ 120 h 272"/>
                <a:gd name="T28" fmla="*/ 143 w 163"/>
                <a:gd name="T29" fmla="*/ 131 h 272"/>
                <a:gd name="T30" fmla="*/ 126 w 163"/>
                <a:gd name="T31" fmla="*/ 131 h 272"/>
                <a:gd name="T32" fmla="*/ 109 w 163"/>
                <a:gd name="T33" fmla="*/ 85 h 272"/>
                <a:gd name="T34" fmla="*/ 112 w 163"/>
                <a:gd name="T35" fmla="*/ 72 h 272"/>
                <a:gd name="T36" fmla="*/ 84 w 163"/>
                <a:gd name="T37" fmla="*/ 39 h 272"/>
                <a:gd name="T38" fmla="*/ 84 w 163"/>
                <a:gd name="T39" fmla="*/ 0 h 272"/>
                <a:gd name="T40" fmla="*/ 75 w 163"/>
                <a:gd name="T41" fmla="*/ 0 h 272"/>
                <a:gd name="T42" fmla="*/ 75 w 163"/>
                <a:gd name="T43" fmla="*/ 39 h 272"/>
                <a:gd name="T44" fmla="*/ 46 w 163"/>
                <a:gd name="T45" fmla="*/ 72 h 272"/>
                <a:gd name="T46" fmla="*/ 52 w 163"/>
                <a:gd name="T47" fmla="*/ 90 h 272"/>
                <a:gd name="T48" fmla="*/ 37 w 163"/>
                <a:gd name="T49" fmla="*/ 131 h 272"/>
                <a:gd name="T50" fmla="*/ 19 w 163"/>
                <a:gd name="T51" fmla="*/ 131 h 272"/>
                <a:gd name="T52" fmla="*/ 19 w 163"/>
                <a:gd name="T53" fmla="*/ 120 h 272"/>
                <a:gd name="T54" fmla="*/ 12 w 163"/>
                <a:gd name="T55" fmla="*/ 120 h 272"/>
                <a:gd name="T56" fmla="*/ 12 w 163"/>
                <a:gd name="T57" fmla="*/ 149 h 272"/>
                <a:gd name="T58" fmla="*/ 19 w 163"/>
                <a:gd name="T59" fmla="*/ 149 h 272"/>
                <a:gd name="T60" fmla="*/ 19 w 163"/>
                <a:gd name="T61" fmla="*/ 138 h 272"/>
                <a:gd name="T62" fmla="*/ 34 w 163"/>
                <a:gd name="T63" fmla="*/ 138 h 272"/>
                <a:gd name="T64" fmla="*/ 8 w 163"/>
                <a:gd name="T65" fmla="*/ 209 h 272"/>
                <a:gd name="T66" fmla="*/ 10 w 163"/>
                <a:gd name="T67" fmla="*/ 229 h 272"/>
                <a:gd name="T68" fmla="*/ 0 w 163"/>
                <a:gd name="T69" fmla="*/ 272 h 272"/>
                <a:gd name="T70" fmla="*/ 22 w 163"/>
                <a:gd name="T71" fmla="*/ 234 h 272"/>
                <a:gd name="T72" fmla="*/ 80 w 163"/>
                <a:gd name="T73" fmla="*/ 49 h 272"/>
                <a:gd name="T74" fmla="*/ 103 w 163"/>
                <a:gd name="T75" fmla="*/ 72 h 272"/>
                <a:gd name="T76" fmla="*/ 80 w 163"/>
                <a:gd name="T77" fmla="*/ 95 h 272"/>
                <a:gd name="T78" fmla="*/ 57 w 163"/>
                <a:gd name="T79" fmla="*/ 72 h 272"/>
                <a:gd name="T80" fmla="*/ 80 w 163"/>
                <a:gd name="T81" fmla="*/ 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72">
                  <a:moveTo>
                    <a:pt x="22" y="234"/>
                  </a:moveTo>
                  <a:cubicBezTo>
                    <a:pt x="37" y="219"/>
                    <a:pt x="37" y="219"/>
                    <a:pt x="37" y="219"/>
                  </a:cubicBezTo>
                  <a:cubicBezTo>
                    <a:pt x="81" y="107"/>
                    <a:pt x="81" y="107"/>
                    <a:pt x="81" y="107"/>
                  </a:cubicBezTo>
                  <a:cubicBezTo>
                    <a:pt x="125" y="219"/>
                    <a:pt x="125" y="219"/>
                    <a:pt x="125" y="219"/>
                  </a:cubicBezTo>
                  <a:cubicBezTo>
                    <a:pt x="141" y="234"/>
                    <a:pt x="141" y="234"/>
                    <a:pt x="141" y="234"/>
                  </a:cubicBezTo>
                  <a:cubicBezTo>
                    <a:pt x="163" y="272"/>
                    <a:pt x="163" y="272"/>
                    <a:pt x="163" y="272"/>
                  </a:cubicBezTo>
                  <a:cubicBezTo>
                    <a:pt x="153" y="229"/>
                    <a:pt x="153" y="229"/>
                    <a:pt x="153" y="229"/>
                  </a:cubicBezTo>
                  <a:cubicBezTo>
                    <a:pt x="155" y="209"/>
                    <a:pt x="155" y="209"/>
                    <a:pt x="155" y="209"/>
                  </a:cubicBezTo>
                  <a:cubicBezTo>
                    <a:pt x="129" y="138"/>
                    <a:pt x="129" y="138"/>
                    <a:pt x="129" y="138"/>
                  </a:cubicBezTo>
                  <a:cubicBezTo>
                    <a:pt x="143" y="138"/>
                    <a:pt x="143" y="138"/>
                    <a:pt x="143" y="138"/>
                  </a:cubicBezTo>
                  <a:cubicBezTo>
                    <a:pt x="143" y="149"/>
                    <a:pt x="143" y="149"/>
                    <a:pt x="143" y="149"/>
                  </a:cubicBezTo>
                  <a:cubicBezTo>
                    <a:pt x="150" y="149"/>
                    <a:pt x="150" y="149"/>
                    <a:pt x="150" y="149"/>
                  </a:cubicBezTo>
                  <a:cubicBezTo>
                    <a:pt x="150" y="120"/>
                    <a:pt x="150" y="120"/>
                    <a:pt x="150" y="120"/>
                  </a:cubicBezTo>
                  <a:cubicBezTo>
                    <a:pt x="143" y="120"/>
                    <a:pt x="143" y="120"/>
                    <a:pt x="143" y="120"/>
                  </a:cubicBezTo>
                  <a:cubicBezTo>
                    <a:pt x="143" y="131"/>
                    <a:pt x="143" y="131"/>
                    <a:pt x="143" y="131"/>
                  </a:cubicBezTo>
                  <a:cubicBezTo>
                    <a:pt x="126" y="131"/>
                    <a:pt x="126" y="131"/>
                    <a:pt x="126" y="131"/>
                  </a:cubicBezTo>
                  <a:cubicBezTo>
                    <a:pt x="109" y="85"/>
                    <a:pt x="109" y="85"/>
                    <a:pt x="109" y="85"/>
                  </a:cubicBezTo>
                  <a:cubicBezTo>
                    <a:pt x="111" y="81"/>
                    <a:pt x="112" y="77"/>
                    <a:pt x="112" y="72"/>
                  </a:cubicBezTo>
                  <a:cubicBezTo>
                    <a:pt x="112" y="55"/>
                    <a:pt x="100" y="42"/>
                    <a:pt x="84" y="39"/>
                  </a:cubicBezTo>
                  <a:cubicBezTo>
                    <a:pt x="84" y="0"/>
                    <a:pt x="84" y="0"/>
                    <a:pt x="84" y="0"/>
                  </a:cubicBezTo>
                  <a:cubicBezTo>
                    <a:pt x="75" y="0"/>
                    <a:pt x="75" y="0"/>
                    <a:pt x="75" y="0"/>
                  </a:cubicBezTo>
                  <a:cubicBezTo>
                    <a:pt x="75" y="39"/>
                    <a:pt x="75" y="39"/>
                    <a:pt x="75" y="39"/>
                  </a:cubicBezTo>
                  <a:cubicBezTo>
                    <a:pt x="59" y="42"/>
                    <a:pt x="46" y="55"/>
                    <a:pt x="46" y="72"/>
                  </a:cubicBezTo>
                  <a:cubicBezTo>
                    <a:pt x="46" y="79"/>
                    <a:pt x="48" y="85"/>
                    <a:pt x="52" y="90"/>
                  </a:cubicBezTo>
                  <a:cubicBezTo>
                    <a:pt x="37" y="131"/>
                    <a:pt x="37" y="131"/>
                    <a:pt x="37" y="131"/>
                  </a:cubicBezTo>
                  <a:cubicBezTo>
                    <a:pt x="19" y="131"/>
                    <a:pt x="19" y="131"/>
                    <a:pt x="19" y="131"/>
                  </a:cubicBezTo>
                  <a:cubicBezTo>
                    <a:pt x="19" y="120"/>
                    <a:pt x="19" y="120"/>
                    <a:pt x="19" y="120"/>
                  </a:cubicBezTo>
                  <a:cubicBezTo>
                    <a:pt x="12" y="120"/>
                    <a:pt x="12" y="120"/>
                    <a:pt x="12" y="120"/>
                  </a:cubicBezTo>
                  <a:cubicBezTo>
                    <a:pt x="12" y="149"/>
                    <a:pt x="12" y="149"/>
                    <a:pt x="12" y="149"/>
                  </a:cubicBezTo>
                  <a:cubicBezTo>
                    <a:pt x="19" y="149"/>
                    <a:pt x="19" y="149"/>
                    <a:pt x="19" y="149"/>
                  </a:cubicBezTo>
                  <a:cubicBezTo>
                    <a:pt x="19" y="138"/>
                    <a:pt x="19" y="138"/>
                    <a:pt x="19" y="138"/>
                  </a:cubicBezTo>
                  <a:cubicBezTo>
                    <a:pt x="34" y="138"/>
                    <a:pt x="34" y="138"/>
                    <a:pt x="34" y="138"/>
                  </a:cubicBezTo>
                  <a:cubicBezTo>
                    <a:pt x="8" y="209"/>
                    <a:pt x="8" y="209"/>
                    <a:pt x="8" y="209"/>
                  </a:cubicBezTo>
                  <a:cubicBezTo>
                    <a:pt x="10" y="229"/>
                    <a:pt x="10" y="229"/>
                    <a:pt x="10" y="229"/>
                  </a:cubicBezTo>
                  <a:cubicBezTo>
                    <a:pt x="0" y="272"/>
                    <a:pt x="0" y="272"/>
                    <a:pt x="0" y="272"/>
                  </a:cubicBezTo>
                  <a:lnTo>
                    <a:pt x="22" y="234"/>
                  </a:lnTo>
                  <a:close/>
                  <a:moveTo>
                    <a:pt x="80" y="49"/>
                  </a:moveTo>
                  <a:cubicBezTo>
                    <a:pt x="92" y="49"/>
                    <a:pt x="103" y="59"/>
                    <a:pt x="103" y="72"/>
                  </a:cubicBezTo>
                  <a:cubicBezTo>
                    <a:pt x="103" y="84"/>
                    <a:pt x="92" y="95"/>
                    <a:pt x="80" y="95"/>
                  </a:cubicBezTo>
                  <a:cubicBezTo>
                    <a:pt x="67" y="95"/>
                    <a:pt x="57" y="84"/>
                    <a:pt x="57" y="72"/>
                  </a:cubicBezTo>
                  <a:cubicBezTo>
                    <a:pt x="57" y="59"/>
                    <a:pt x="67" y="49"/>
                    <a:pt x="8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Oval 7"/>
            <p:cNvSpPr>
              <a:spLocks noChangeArrowheads="1"/>
            </p:cNvSpPr>
            <p:nvPr/>
          </p:nvSpPr>
          <p:spPr bwMode="auto">
            <a:xfrm>
              <a:off x="1742" y="460"/>
              <a:ext cx="52" cy="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8"/>
            <p:cNvSpPr/>
            <p:nvPr/>
          </p:nvSpPr>
          <p:spPr bwMode="auto">
            <a:xfrm>
              <a:off x="1599" y="965"/>
              <a:ext cx="345" cy="77"/>
            </a:xfrm>
            <a:custGeom>
              <a:avLst/>
              <a:gdLst>
                <a:gd name="T0" fmla="*/ 3 w 145"/>
                <a:gd name="T1" fmla="*/ 0 h 32"/>
                <a:gd name="T2" fmla="*/ 0 w 145"/>
                <a:gd name="T3" fmla="*/ 5 h 32"/>
                <a:gd name="T4" fmla="*/ 74 w 145"/>
                <a:gd name="T5" fmla="*/ 20 h 32"/>
                <a:gd name="T6" fmla="*/ 145 w 145"/>
                <a:gd name="T7" fmla="*/ 5 h 32"/>
                <a:gd name="T8" fmla="*/ 142 w 145"/>
                <a:gd name="T9" fmla="*/ 0 h 32"/>
                <a:gd name="T10" fmla="*/ 3 w 145"/>
                <a:gd name="T11" fmla="*/ 0 h 32"/>
              </a:gdLst>
              <a:ahLst/>
              <a:cxnLst>
                <a:cxn ang="0">
                  <a:pos x="T0" y="T1"/>
                </a:cxn>
                <a:cxn ang="0">
                  <a:pos x="T2" y="T3"/>
                </a:cxn>
                <a:cxn ang="0">
                  <a:pos x="T4" y="T5"/>
                </a:cxn>
                <a:cxn ang="0">
                  <a:pos x="T6" y="T7"/>
                </a:cxn>
                <a:cxn ang="0">
                  <a:pos x="T8" y="T9"/>
                </a:cxn>
                <a:cxn ang="0">
                  <a:pos x="T10" y="T11"/>
                </a:cxn>
              </a:cxnLst>
              <a:rect l="0" t="0" r="r" b="b"/>
              <a:pathLst>
                <a:path w="145" h="32">
                  <a:moveTo>
                    <a:pt x="3" y="0"/>
                  </a:moveTo>
                  <a:cubicBezTo>
                    <a:pt x="0" y="5"/>
                    <a:pt x="0" y="5"/>
                    <a:pt x="0" y="5"/>
                  </a:cubicBezTo>
                  <a:cubicBezTo>
                    <a:pt x="1" y="5"/>
                    <a:pt x="32" y="20"/>
                    <a:pt x="74" y="20"/>
                  </a:cubicBezTo>
                  <a:cubicBezTo>
                    <a:pt x="96" y="20"/>
                    <a:pt x="120" y="16"/>
                    <a:pt x="145" y="5"/>
                  </a:cubicBezTo>
                  <a:cubicBezTo>
                    <a:pt x="142" y="0"/>
                    <a:pt x="142" y="0"/>
                    <a:pt x="142" y="0"/>
                  </a:cubicBezTo>
                  <a:cubicBezTo>
                    <a:pt x="71" y="32"/>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9"/>
            <p:cNvSpPr/>
            <p:nvPr/>
          </p:nvSpPr>
          <p:spPr bwMode="auto">
            <a:xfrm>
              <a:off x="1944" y="751"/>
              <a:ext cx="341" cy="150"/>
            </a:xfrm>
            <a:custGeom>
              <a:avLst/>
              <a:gdLst>
                <a:gd name="T0" fmla="*/ 70 w 143"/>
                <a:gd name="T1" fmla="*/ 7 h 63"/>
                <a:gd name="T2" fmla="*/ 54 w 143"/>
                <a:gd name="T3" fmla="*/ 8 h 63"/>
                <a:gd name="T4" fmla="*/ 61 w 143"/>
                <a:gd name="T5" fmla="*/ 1 h 63"/>
                <a:gd name="T6" fmla="*/ 70 w 143"/>
                <a:gd name="T7" fmla="*/ 0 h 63"/>
                <a:gd name="T8" fmla="*/ 142 w 143"/>
                <a:gd name="T9" fmla="*/ 59 h 63"/>
                <a:gd name="T10" fmla="*/ 143 w 143"/>
                <a:gd name="T11" fmla="*/ 63 h 63"/>
                <a:gd name="T12" fmla="*/ 0 w 143"/>
                <a:gd name="T13" fmla="*/ 63 h 63"/>
                <a:gd name="T14" fmla="*/ 6 w 143"/>
                <a:gd name="T15" fmla="*/ 57 h 63"/>
                <a:gd name="T16" fmla="*/ 135 w 143"/>
                <a:gd name="T17" fmla="*/ 57 h 63"/>
                <a:gd name="T18" fmla="*/ 70 w 143"/>
                <a:gd name="T19"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63">
                  <a:moveTo>
                    <a:pt x="70" y="7"/>
                  </a:moveTo>
                  <a:cubicBezTo>
                    <a:pt x="64" y="7"/>
                    <a:pt x="59" y="7"/>
                    <a:pt x="54" y="8"/>
                  </a:cubicBezTo>
                  <a:cubicBezTo>
                    <a:pt x="61" y="1"/>
                    <a:pt x="61" y="1"/>
                    <a:pt x="61" y="1"/>
                  </a:cubicBezTo>
                  <a:cubicBezTo>
                    <a:pt x="64" y="1"/>
                    <a:pt x="67" y="0"/>
                    <a:pt x="70" y="0"/>
                  </a:cubicBezTo>
                  <a:cubicBezTo>
                    <a:pt x="104" y="0"/>
                    <a:pt x="135" y="25"/>
                    <a:pt x="142" y="59"/>
                  </a:cubicBezTo>
                  <a:cubicBezTo>
                    <a:pt x="143" y="63"/>
                    <a:pt x="143" y="63"/>
                    <a:pt x="143" y="63"/>
                  </a:cubicBezTo>
                  <a:cubicBezTo>
                    <a:pt x="0" y="63"/>
                    <a:pt x="0" y="63"/>
                    <a:pt x="0" y="63"/>
                  </a:cubicBezTo>
                  <a:cubicBezTo>
                    <a:pt x="6" y="57"/>
                    <a:pt x="6" y="57"/>
                    <a:pt x="6" y="57"/>
                  </a:cubicBezTo>
                  <a:cubicBezTo>
                    <a:pt x="135" y="57"/>
                    <a:pt x="135" y="57"/>
                    <a:pt x="135" y="57"/>
                  </a:cubicBezTo>
                  <a:cubicBezTo>
                    <a:pt x="127" y="27"/>
                    <a:pt x="100" y="7"/>
                    <a:pt x="7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0"/>
            <p:cNvSpPr/>
            <p:nvPr/>
          </p:nvSpPr>
          <p:spPr bwMode="auto">
            <a:xfrm>
              <a:off x="1873" y="684"/>
              <a:ext cx="486" cy="288"/>
            </a:xfrm>
            <a:custGeom>
              <a:avLst/>
              <a:gdLst>
                <a:gd name="T0" fmla="*/ 14 w 204"/>
                <a:gd name="T1" fmla="*/ 115 h 121"/>
                <a:gd name="T2" fmla="*/ 15 w 204"/>
                <a:gd name="T3" fmla="*/ 106 h 121"/>
                <a:gd name="T4" fmla="*/ 16 w 204"/>
                <a:gd name="T5" fmla="*/ 115 h 121"/>
                <a:gd name="T6" fmla="*/ 22 w 204"/>
                <a:gd name="T7" fmla="*/ 106 h 121"/>
                <a:gd name="T8" fmla="*/ 24 w 204"/>
                <a:gd name="T9" fmla="*/ 115 h 121"/>
                <a:gd name="T10" fmla="*/ 29 w 204"/>
                <a:gd name="T11" fmla="*/ 97 h 121"/>
                <a:gd name="T12" fmla="*/ 31 w 204"/>
                <a:gd name="T13" fmla="*/ 115 h 121"/>
                <a:gd name="T14" fmla="*/ 36 w 204"/>
                <a:gd name="T15" fmla="*/ 106 h 121"/>
                <a:gd name="T16" fmla="*/ 38 w 204"/>
                <a:gd name="T17" fmla="*/ 115 h 121"/>
                <a:gd name="T18" fmla="*/ 45 w 204"/>
                <a:gd name="T19" fmla="*/ 106 h 121"/>
                <a:gd name="T20" fmla="*/ 47 w 204"/>
                <a:gd name="T21" fmla="*/ 115 h 121"/>
                <a:gd name="T22" fmla="*/ 52 w 204"/>
                <a:gd name="T23" fmla="*/ 106 h 121"/>
                <a:gd name="T24" fmla="*/ 55 w 204"/>
                <a:gd name="T25" fmla="*/ 115 h 121"/>
                <a:gd name="T26" fmla="*/ 60 w 204"/>
                <a:gd name="T27" fmla="*/ 97 h 121"/>
                <a:gd name="T28" fmla="*/ 62 w 204"/>
                <a:gd name="T29" fmla="*/ 115 h 121"/>
                <a:gd name="T30" fmla="*/ 68 w 204"/>
                <a:gd name="T31" fmla="*/ 106 h 121"/>
                <a:gd name="T32" fmla="*/ 70 w 204"/>
                <a:gd name="T33" fmla="*/ 115 h 121"/>
                <a:gd name="T34" fmla="*/ 76 w 204"/>
                <a:gd name="T35" fmla="*/ 106 h 121"/>
                <a:gd name="T36" fmla="*/ 79 w 204"/>
                <a:gd name="T37" fmla="*/ 115 h 121"/>
                <a:gd name="T38" fmla="*/ 84 w 204"/>
                <a:gd name="T39" fmla="*/ 106 h 121"/>
                <a:gd name="T40" fmla="*/ 86 w 204"/>
                <a:gd name="T41" fmla="*/ 115 h 121"/>
                <a:gd name="T42" fmla="*/ 92 w 204"/>
                <a:gd name="T43" fmla="*/ 97 h 121"/>
                <a:gd name="T44" fmla="*/ 94 w 204"/>
                <a:gd name="T45" fmla="*/ 115 h 121"/>
                <a:gd name="T46" fmla="*/ 99 w 204"/>
                <a:gd name="T47" fmla="*/ 106 h 121"/>
                <a:gd name="T48" fmla="*/ 102 w 204"/>
                <a:gd name="T49" fmla="*/ 115 h 121"/>
                <a:gd name="T50" fmla="*/ 108 w 204"/>
                <a:gd name="T51" fmla="*/ 106 h 121"/>
                <a:gd name="T52" fmla="*/ 110 w 204"/>
                <a:gd name="T53" fmla="*/ 115 h 121"/>
                <a:gd name="T54" fmla="*/ 116 w 204"/>
                <a:gd name="T55" fmla="*/ 106 h 121"/>
                <a:gd name="T56" fmla="*/ 118 w 204"/>
                <a:gd name="T57" fmla="*/ 115 h 121"/>
                <a:gd name="T58" fmla="*/ 123 w 204"/>
                <a:gd name="T59" fmla="*/ 97 h 121"/>
                <a:gd name="T60" fmla="*/ 125 w 204"/>
                <a:gd name="T61" fmla="*/ 115 h 121"/>
                <a:gd name="T62" fmla="*/ 130 w 204"/>
                <a:gd name="T63" fmla="*/ 106 h 121"/>
                <a:gd name="T64" fmla="*/ 132 w 204"/>
                <a:gd name="T65" fmla="*/ 115 h 121"/>
                <a:gd name="T66" fmla="*/ 138 w 204"/>
                <a:gd name="T67" fmla="*/ 106 h 121"/>
                <a:gd name="T68" fmla="*/ 141 w 204"/>
                <a:gd name="T69" fmla="*/ 115 h 121"/>
                <a:gd name="T70" fmla="*/ 146 w 204"/>
                <a:gd name="T71" fmla="*/ 106 h 121"/>
                <a:gd name="T72" fmla="*/ 148 w 204"/>
                <a:gd name="T73" fmla="*/ 115 h 121"/>
                <a:gd name="T74" fmla="*/ 154 w 204"/>
                <a:gd name="T75" fmla="*/ 97 h 121"/>
                <a:gd name="T76" fmla="*/ 156 w 204"/>
                <a:gd name="T77" fmla="*/ 115 h 121"/>
                <a:gd name="T78" fmla="*/ 162 w 204"/>
                <a:gd name="T79" fmla="*/ 106 h 121"/>
                <a:gd name="T80" fmla="*/ 164 w 204"/>
                <a:gd name="T81" fmla="*/ 115 h 121"/>
                <a:gd name="T82" fmla="*/ 170 w 204"/>
                <a:gd name="T83" fmla="*/ 106 h 121"/>
                <a:gd name="T84" fmla="*/ 172 w 204"/>
                <a:gd name="T85" fmla="*/ 115 h 121"/>
                <a:gd name="T86" fmla="*/ 178 w 204"/>
                <a:gd name="T87" fmla="*/ 106 h 121"/>
                <a:gd name="T88" fmla="*/ 180 w 204"/>
                <a:gd name="T89" fmla="*/ 115 h 121"/>
                <a:gd name="T90" fmla="*/ 186 w 204"/>
                <a:gd name="T91" fmla="*/ 97 h 121"/>
                <a:gd name="T92" fmla="*/ 188 w 204"/>
                <a:gd name="T93" fmla="*/ 115 h 121"/>
                <a:gd name="T94" fmla="*/ 198 w 204"/>
                <a:gd name="T95" fmla="*/ 103 h 121"/>
                <a:gd name="T96" fmla="*/ 120 w 204"/>
                <a:gd name="T97" fmla="*/ 0 h 121"/>
                <a:gd name="T98" fmla="*/ 204 w 204"/>
                <a:gd name="T99" fmla="*/ 121 h 121"/>
                <a:gd name="T100" fmla="*/ 8 w 204"/>
                <a:gd name="T101"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21">
                  <a:moveTo>
                    <a:pt x="8" y="115"/>
                  </a:moveTo>
                  <a:cubicBezTo>
                    <a:pt x="14" y="115"/>
                    <a:pt x="14" y="115"/>
                    <a:pt x="14" y="115"/>
                  </a:cubicBezTo>
                  <a:cubicBezTo>
                    <a:pt x="14" y="106"/>
                    <a:pt x="14" y="106"/>
                    <a:pt x="14" y="106"/>
                  </a:cubicBezTo>
                  <a:cubicBezTo>
                    <a:pt x="15" y="106"/>
                    <a:pt x="15" y="106"/>
                    <a:pt x="15" y="106"/>
                  </a:cubicBezTo>
                  <a:cubicBezTo>
                    <a:pt x="16" y="106"/>
                    <a:pt x="16" y="106"/>
                    <a:pt x="16" y="106"/>
                  </a:cubicBezTo>
                  <a:cubicBezTo>
                    <a:pt x="16" y="115"/>
                    <a:pt x="16" y="115"/>
                    <a:pt x="16" y="115"/>
                  </a:cubicBezTo>
                  <a:cubicBezTo>
                    <a:pt x="22" y="115"/>
                    <a:pt x="22" y="115"/>
                    <a:pt x="22" y="115"/>
                  </a:cubicBezTo>
                  <a:cubicBezTo>
                    <a:pt x="22" y="106"/>
                    <a:pt x="22" y="106"/>
                    <a:pt x="22" y="106"/>
                  </a:cubicBezTo>
                  <a:cubicBezTo>
                    <a:pt x="24" y="106"/>
                    <a:pt x="24" y="106"/>
                    <a:pt x="24" y="106"/>
                  </a:cubicBezTo>
                  <a:cubicBezTo>
                    <a:pt x="24" y="115"/>
                    <a:pt x="24" y="115"/>
                    <a:pt x="24" y="115"/>
                  </a:cubicBezTo>
                  <a:cubicBezTo>
                    <a:pt x="29" y="115"/>
                    <a:pt x="29" y="115"/>
                    <a:pt x="29" y="115"/>
                  </a:cubicBezTo>
                  <a:cubicBezTo>
                    <a:pt x="29" y="97"/>
                    <a:pt x="29" y="97"/>
                    <a:pt x="29" y="97"/>
                  </a:cubicBezTo>
                  <a:cubicBezTo>
                    <a:pt x="31" y="97"/>
                    <a:pt x="31" y="97"/>
                    <a:pt x="31" y="97"/>
                  </a:cubicBezTo>
                  <a:cubicBezTo>
                    <a:pt x="31" y="115"/>
                    <a:pt x="31" y="115"/>
                    <a:pt x="31" y="115"/>
                  </a:cubicBezTo>
                  <a:cubicBezTo>
                    <a:pt x="36" y="115"/>
                    <a:pt x="36" y="115"/>
                    <a:pt x="36" y="115"/>
                  </a:cubicBezTo>
                  <a:cubicBezTo>
                    <a:pt x="36" y="106"/>
                    <a:pt x="36" y="106"/>
                    <a:pt x="36" y="106"/>
                  </a:cubicBezTo>
                  <a:cubicBezTo>
                    <a:pt x="38" y="106"/>
                    <a:pt x="38" y="106"/>
                    <a:pt x="38" y="106"/>
                  </a:cubicBezTo>
                  <a:cubicBezTo>
                    <a:pt x="38" y="115"/>
                    <a:pt x="38" y="115"/>
                    <a:pt x="38" y="115"/>
                  </a:cubicBezTo>
                  <a:cubicBezTo>
                    <a:pt x="45" y="115"/>
                    <a:pt x="45" y="115"/>
                    <a:pt x="45" y="115"/>
                  </a:cubicBezTo>
                  <a:cubicBezTo>
                    <a:pt x="45" y="106"/>
                    <a:pt x="45" y="106"/>
                    <a:pt x="45" y="106"/>
                  </a:cubicBezTo>
                  <a:cubicBezTo>
                    <a:pt x="47" y="106"/>
                    <a:pt x="47" y="106"/>
                    <a:pt x="47" y="106"/>
                  </a:cubicBezTo>
                  <a:cubicBezTo>
                    <a:pt x="47" y="115"/>
                    <a:pt x="47" y="115"/>
                    <a:pt x="47" y="115"/>
                  </a:cubicBezTo>
                  <a:cubicBezTo>
                    <a:pt x="52" y="115"/>
                    <a:pt x="52" y="115"/>
                    <a:pt x="52" y="115"/>
                  </a:cubicBezTo>
                  <a:cubicBezTo>
                    <a:pt x="52" y="106"/>
                    <a:pt x="52" y="106"/>
                    <a:pt x="52" y="106"/>
                  </a:cubicBezTo>
                  <a:cubicBezTo>
                    <a:pt x="55" y="106"/>
                    <a:pt x="55" y="106"/>
                    <a:pt x="55" y="106"/>
                  </a:cubicBezTo>
                  <a:cubicBezTo>
                    <a:pt x="55" y="115"/>
                    <a:pt x="55" y="115"/>
                    <a:pt x="55" y="115"/>
                  </a:cubicBezTo>
                  <a:cubicBezTo>
                    <a:pt x="60" y="115"/>
                    <a:pt x="60" y="115"/>
                    <a:pt x="60" y="115"/>
                  </a:cubicBezTo>
                  <a:cubicBezTo>
                    <a:pt x="60" y="97"/>
                    <a:pt x="60" y="97"/>
                    <a:pt x="60" y="97"/>
                  </a:cubicBezTo>
                  <a:cubicBezTo>
                    <a:pt x="62" y="97"/>
                    <a:pt x="62" y="97"/>
                    <a:pt x="62" y="97"/>
                  </a:cubicBezTo>
                  <a:cubicBezTo>
                    <a:pt x="62" y="115"/>
                    <a:pt x="62" y="115"/>
                    <a:pt x="62" y="115"/>
                  </a:cubicBezTo>
                  <a:cubicBezTo>
                    <a:pt x="68" y="115"/>
                    <a:pt x="68" y="115"/>
                    <a:pt x="68" y="115"/>
                  </a:cubicBezTo>
                  <a:cubicBezTo>
                    <a:pt x="68" y="106"/>
                    <a:pt x="68" y="106"/>
                    <a:pt x="68" y="106"/>
                  </a:cubicBezTo>
                  <a:cubicBezTo>
                    <a:pt x="70" y="106"/>
                    <a:pt x="70" y="106"/>
                    <a:pt x="70" y="106"/>
                  </a:cubicBezTo>
                  <a:cubicBezTo>
                    <a:pt x="70" y="115"/>
                    <a:pt x="70" y="115"/>
                    <a:pt x="70" y="115"/>
                  </a:cubicBezTo>
                  <a:cubicBezTo>
                    <a:pt x="76" y="115"/>
                    <a:pt x="76" y="115"/>
                    <a:pt x="76" y="115"/>
                  </a:cubicBezTo>
                  <a:cubicBezTo>
                    <a:pt x="76" y="106"/>
                    <a:pt x="76" y="106"/>
                    <a:pt x="76" y="106"/>
                  </a:cubicBezTo>
                  <a:cubicBezTo>
                    <a:pt x="79" y="106"/>
                    <a:pt x="79" y="106"/>
                    <a:pt x="79" y="106"/>
                  </a:cubicBezTo>
                  <a:cubicBezTo>
                    <a:pt x="79" y="115"/>
                    <a:pt x="79" y="115"/>
                    <a:pt x="79" y="115"/>
                  </a:cubicBezTo>
                  <a:cubicBezTo>
                    <a:pt x="84" y="115"/>
                    <a:pt x="84" y="115"/>
                    <a:pt x="84" y="115"/>
                  </a:cubicBezTo>
                  <a:cubicBezTo>
                    <a:pt x="84" y="106"/>
                    <a:pt x="84" y="106"/>
                    <a:pt x="84" y="106"/>
                  </a:cubicBezTo>
                  <a:cubicBezTo>
                    <a:pt x="86" y="106"/>
                    <a:pt x="86" y="106"/>
                    <a:pt x="86" y="106"/>
                  </a:cubicBezTo>
                  <a:cubicBezTo>
                    <a:pt x="86" y="115"/>
                    <a:pt x="86" y="115"/>
                    <a:pt x="86" y="115"/>
                  </a:cubicBezTo>
                  <a:cubicBezTo>
                    <a:pt x="92" y="115"/>
                    <a:pt x="92" y="115"/>
                    <a:pt x="92" y="115"/>
                  </a:cubicBezTo>
                  <a:cubicBezTo>
                    <a:pt x="92" y="97"/>
                    <a:pt x="92" y="97"/>
                    <a:pt x="92" y="97"/>
                  </a:cubicBezTo>
                  <a:cubicBezTo>
                    <a:pt x="94" y="97"/>
                    <a:pt x="94" y="97"/>
                    <a:pt x="94" y="97"/>
                  </a:cubicBezTo>
                  <a:cubicBezTo>
                    <a:pt x="94" y="115"/>
                    <a:pt x="94" y="115"/>
                    <a:pt x="94" y="115"/>
                  </a:cubicBezTo>
                  <a:cubicBezTo>
                    <a:pt x="99" y="115"/>
                    <a:pt x="99" y="115"/>
                    <a:pt x="99" y="115"/>
                  </a:cubicBezTo>
                  <a:cubicBezTo>
                    <a:pt x="99" y="106"/>
                    <a:pt x="99" y="106"/>
                    <a:pt x="99" y="106"/>
                  </a:cubicBezTo>
                  <a:cubicBezTo>
                    <a:pt x="102" y="106"/>
                    <a:pt x="102" y="106"/>
                    <a:pt x="102" y="106"/>
                  </a:cubicBezTo>
                  <a:cubicBezTo>
                    <a:pt x="102" y="115"/>
                    <a:pt x="102" y="115"/>
                    <a:pt x="102" y="115"/>
                  </a:cubicBezTo>
                  <a:cubicBezTo>
                    <a:pt x="108" y="115"/>
                    <a:pt x="108" y="115"/>
                    <a:pt x="108" y="115"/>
                  </a:cubicBezTo>
                  <a:cubicBezTo>
                    <a:pt x="108" y="106"/>
                    <a:pt x="108" y="106"/>
                    <a:pt x="108" y="106"/>
                  </a:cubicBezTo>
                  <a:cubicBezTo>
                    <a:pt x="110" y="106"/>
                    <a:pt x="110" y="106"/>
                    <a:pt x="110" y="106"/>
                  </a:cubicBezTo>
                  <a:cubicBezTo>
                    <a:pt x="110" y="115"/>
                    <a:pt x="110" y="115"/>
                    <a:pt x="110" y="115"/>
                  </a:cubicBezTo>
                  <a:cubicBezTo>
                    <a:pt x="116" y="115"/>
                    <a:pt x="116" y="115"/>
                    <a:pt x="116" y="115"/>
                  </a:cubicBezTo>
                  <a:cubicBezTo>
                    <a:pt x="116" y="106"/>
                    <a:pt x="116" y="106"/>
                    <a:pt x="116" y="106"/>
                  </a:cubicBezTo>
                  <a:cubicBezTo>
                    <a:pt x="118" y="106"/>
                    <a:pt x="118" y="106"/>
                    <a:pt x="118" y="106"/>
                  </a:cubicBezTo>
                  <a:cubicBezTo>
                    <a:pt x="118" y="115"/>
                    <a:pt x="118" y="115"/>
                    <a:pt x="118" y="115"/>
                  </a:cubicBezTo>
                  <a:cubicBezTo>
                    <a:pt x="123" y="115"/>
                    <a:pt x="123" y="115"/>
                    <a:pt x="123" y="115"/>
                  </a:cubicBezTo>
                  <a:cubicBezTo>
                    <a:pt x="123" y="97"/>
                    <a:pt x="123" y="97"/>
                    <a:pt x="123" y="97"/>
                  </a:cubicBezTo>
                  <a:cubicBezTo>
                    <a:pt x="125" y="97"/>
                    <a:pt x="125" y="97"/>
                    <a:pt x="125" y="97"/>
                  </a:cubicBezTo>
                  <a:cubicBezTo>
                    <a:pt x="125" y="115"/>
                    <a:pt x="125" y="115"/>
                    <a:pt x="125" y="115"/>
                  </a:cubicBezTo>
                  <a:cubicBezTo>
                    <a:pt x="130" y="115"/>
                    <a:pt x="130" y="115"/>
                    <a:pt x="130" y="115"/>
                  </a:cubicBezTo>
                  <a:cubicBezTo>
                    <a:pt x="130" y="106"/>
                    <a:pt x="130" y="106"/>
                    <a:pt x="130" y="106"/>
                  </a:cubicBezTo>
                  <a:cubicBezTo>
                    <a:pt x="132" y="106"/>
                    <a:pt x="132" y="106"/>
                    <a:pt x="132" y="106"/>
                  </a:cubicBezTo>
                  <a:cubicBezTo>
                    <a:pt x="132" y="115"/>
                    <a:pt x="132" y="115"/>
                    <a:pt x="132" y="115"/>
                  </a:cubicBezTo>
                  <a:cubicBezTo>
                    <a:pt x="138" y="115"/>
                    <a:pt x="138" y="115"/>
                    <a:pt x="138" y="115"/>
                  </a:cubicBezTo>
                  <a:cubicBezTo>
                    <a:pt x="138" y="106"/>
                    <a:pt x="138" y="106"/>
                    <a:pt x="138" y="106"/>
                  </a:cubicBezTo>
                  <a:cubicBezTo>
                    <a:pt x="141" y="106"/>
                    <a:pt x="141" y="106"/>
                    <a:pt x="141" y="106"/>
                  </a:cubicBezTo>
                  <a:cubicBezTo>
                    <a:pt x="141" y="115"/>
                    <a:pt x="141" y="115"/>
                    <a:pt x="141" y="115"/>
                  </a:cubicBezTo>
                  <a:cubicBezTo>
                    <a:pt x="146" y="115"/>
                    <a:pt x="146" y="115"/>
                    <a:pt x="146" y="115"/>
                  </a:cubicBezTo>
                  <a:cubicBezTo>
                    <a:pt x="146" y="106"/>
                    <a:pt x="146" y="106"/>
                    <a:pt x="146" y="106"/>
                  </a:cubicBezTo>
                  <a:cubicBezTo>
                    <a:pt x="148" y="106"/>
                    <a:pt x="148" y="106"/>
                    <a:pt x="148" y="106"/>
                  </a:cubicBezTo>
                  <a:cubicBezTo>
                    <a:pt x="148" y="115"/>
                    <a:pt x="148" y="115"/>
                    <a:pt x="148" y="115"/>
                  </a:cubicBezTo>
                  <a:cubicBezTo>
                    <a:pt x="154" y="115"/>
                    <a:pt x="154" y="115"/>
                    <a:pt x="154" y="115"/>
                  </a:cubicBezTo>
                  <a:cubicBezTo>
                    <a:pt x="154" y="97"/>
                    <a:pt x="154" y="97"/>
                    <a:pt x="154" y="97"/>
                  </a:cubicBezTo>
                  <a:cubicBezTo>
                    <a:pt x="156" y="97"/>
                    <a:pt x="156" y="97"/>
                    <a:pt x="156" y="97"/>
                  </a:cubicBezTo>
                  <a:cubicBezTo>
                    <a:pt x="156" y="115"/>
                    <a:pt x="156" y="115"/>
                    <a:pt x="156" y="115"/>
                  </a:cubicBezTo>
                  <a:cubicBezTo>
                    <a:pt x="162" y="115"/>
                    <a:pt x="162" y="115"/>
                    <a:pt x="162" y="115"/>
                  </a:cubicBezTo>
                  <a:cubicBezTo>
                    <a:pt x="162" y="106"/>
                    <a:pt x="162" y="106"/>
                    <a:pt x="162" y="106"/>
                  </a:cubicBezTo>
                  <a:cubicBezTo>
                    <a:pt x="164" y="106"/>
                    <a:pt x="164" y="106"/>
                    <a:pt x="164" y="106"/>
                  </a:cubicBezTo>
                  <a:cubicBezTo>
                    <a:pt x="164" y="115"/>
                    <a:pt x="164" y="115"/>
                    <a:pt x="164" y="115"/>
                  </a:cubicBezTo>
                  <a:cubicBezTo>
                    <a:pt x="170" y="115"/>
                    <a:pt x="170" y="115"/>
                    <a:pt x="170" y="115"/>
                  </a:cubicBezTo>
                  <a:cubicBezTo>
                    <a:pt x="170" y="106"/>
                    <a:pt x="170" y="106"/>
                    <a:pt x="170" y="106"/>
                  </a:cubicBezTo>
                  <a:cubicBezTo>
                    <a:pt x="172" y="106"/>
                    <a:pt x="172" y="106"/>
                    <a:pt x="172" y="106"/>
                  </a:cubicBezTo>
                  <a:cubicBezTo>
                    <a:pt x="172" y="115"/>
                    <a:pt x="172" y="115"/>
                    <a:pt x="172" y="115"/>
                  </a:cubicBezTo>
                  <a:cubicBezTo>
                    <a:pt x="178" y="115"/>
                    <a:pt x="178" y="115"/>
                    <a:pt x="178" y="115"/>
                  </a:cubicBezTo>
                  <a:cubicBezTo>
                    <a:pt x="178" y="106"/>
                    <a:pt x="178" y="106"/>
                    <a:pt x="178" y="106"/>
                  </a:cubicBezTo>
                  <a:cubicBezTo>
                    <a:pt x="180" y="106"/>
                    <a:pt x="180" y="106"/>
                    <a:pt x="180" y="106"/>
                  </a:cubicBezTo>
                  <a:cubicBezTo>
                    <a:pt x="180" y="115"/>
                    <a:pt x="180" y="115"/>
                    <a:pt x="180" y="115"/>
                  </a:cubicBezTo>
                  <a:cubicBezTo>
                    <a:pt x="186" y="115"/>
                    <a:pt x="186" y="115"/>
                    <a:pt x="186" y="115"/>
                  </a:cubicBezTo>
                  <a:cubicBezTo>
                    <a:pt x="186" y="97"/>
                    <a:pt x="186" y="97"/>
                    <a:pt x="186" y="97"/>
                  </a:cubicBezTo>
                  <a:cubicBezTo>
                    <a:pt x="188" y="97"/>
                    <a:pt x="188" y="97"/>
                    <a:pt x="188" y="97"/>
                  </a:cubicBezTo>
                  <a:cubicBezTo>
                    <a:pt x="188" y="115"/>
                    <a:pt x="188" y="115"/>
                    <a:pt x="188" y="115"/>
                  </a:cubicBezTo>
                  <a:cubicBezTo>
                    <a:pt x="198" y="115"/>
                    <a:pt x="198" y="115"/>
                    <a:pt x="198" y="115"/>
                  </a:cubicBezTo>
                  <a:cubicBezTo>
                    <a:pt x="198" y="103"/>
                    <a:pt x="198" y="103"/>
                    <a:pt x="198" y="103"/>
                  </a:cubicBezTo>
                  <a:cubicBezTo>
                    <a:pt x="198" y="54"/>
                    <a:pt x="162" y="13"/>
                    <a:pt x="115" y="6"/>
                  </a:cubicBezTo>
                  <a:cubicBezTo>
                    <a:pt x="120" y="0"/>
                    <a:pt x="120" y="0"/>
                    <a:pt x="120" y="0"/>
                  </a:cubicBezTo>
                  <a:cubicBezTo>
                    <a:pt x="168" y="10"/>
                    <a:pt x="204" y="52"/>
                    <a:pt x="204" y="103"/>
                  </a:cubicBezTo>
                  <a:cubicBezTo>
                    <a:pt x="204" y="121"/>
                    <a:pt x="204" y="121"/>
                    <a:pt x="204" y="121"/>
                  </a:cubicBezTo>
                  <a:cubicBezTo>
                    <a:pt x="0" y="121"/>
                    <a:pt x="0" y="121"/>
                    <a:pt x="0" y="121"/>
                  </a:cubicBezTo>
                  <a:cubicBezTo>
                    <a:pt x="8" y="113"/>
                    <a:pt x="8" y="113"/>
                    <a:pt x="8" y="113"/>
                  </a:cubicBezTo>
                  <a:cubicBezTo>
                    <a:pt x="8" y="115"/>
                    <a:pt x="8" y="115"/>
                    <a:pt x="8"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1"/>
            <p:cNvSpPr/>
            <p:nvPr/>
          </p:nvSpPr>
          <p:spPr bwMode="auto">
            <a:xfrm>
              <a:off x="1839" y="415"/>
              <a:ext cx="189" cy="367"/>
            </a:xfrm>
            <a:custGeom>
              <a:avLst/>
              <a:gdLst>
                <a:gd name="T0" fmla="*/ 74 w 79"/>
                <a:gd name="T1" fmla="*/ 78 h 154"/>
                <a:gd name="T2" fmla="*/ 67 w 79"/>
                <a:gd name="T3" fmla="*/ 80 h 154"/>
                <a:gd name="T4" fmla="*/ 70 w 79"/>
                <a:gd name="T5" fmla="*/ 74 h 154"/>
                <a:gd name="T6" fmla="*/ 63 w 79"/>
                <a:gd name="T7" fmla="*/ 76 h 154"/>
                <a:gd name="T8" fmla="*/ 66 w 79"/>
                <a:gd name="T9" fmla="*/ 70 h 154"/>
                <a:gd name="T10" fmla="*/ 60 w 79"/>
                <a:gd name="T11" fmla="*/ 72 h 154"/>
                <a:gd name="T12" fmla="*/ 63 w 79"/>
                <a:gd name="T13" fmla="*/ 67 h 154"/>
                <a:gd name="T14" fmla="*/ 51 w 79"/>
                <a:gd name="T15" fmla="*/ 72 h 154"/>
                <a:gd name="T16" fmla="*/ 59 w 79"/>
                <a:gd name="T17" fmla="*/ 63 h 154"/>
                <a:gd name="T18" fmla="*/ 53 w 79"/>
                <a:gd name="T19" fmla="*/ 65 h 154"/>
                <a:gd name="T20" fmla="*/ 56 w 79"/>
                <a:gd name="T21" fmla="*/ 60 h 154"/>
                <a:gd name="T22" fmla="*/ 49 w 79"/>
                <a:gd name="T23" fmla="*/ 61 h 154"/>
                <a:gd name="T24" fmla="*/ 52 w 79"/>
                <a:gd name="T25" fmla="*/ 56 h 154"/>
                <a:gd name="T26" fmla="*/ 45 w 79"/>
                <a:gd name="T27" fmla="*/ 57 h 154"/>
                <a:gd name="T28" fmla="*/ 48 w 79"/>
                <a:gd name="T29" fmla="*/ 52 h 154"/>
                <a:gd name="T30" fmla="*/ 37 w 79"/>
                <a:gd name="T31" fmla="*/ 58 h 154"/>
                <a:gd name="T32" fmla="*/ 45 w 79"/>
                <a:gd name="T33" fmla="*/ 49 h 154"/>
                <a:gd name="T34" fmla="*/ 38 w 79"/>
                <a:gd name="T35" fmla="*/ 51 h 154"/>
                <a:gd name="T36" fmla="*/ 41 w 79"/>
                <a:gd name="T37" fmla="*/ 45 h 154"/>
                <a:gd name="T38" fmla="*/ 34 w 79"/>
                <a:gd name="T39" fmla="*/ 47 h 154"/>
                <a:gd name="T40" fmla="*/ 37 w 79"/>
                <a:gd name="T41" fmla="*/ 41 h 154"/>
                <a:gd name="T42" fmla="*/ 30 w 79"/>
                <a:gd name="T43" fmla="*/ 43 h 154"/>
                <a:gd name="T44" fmla="*/ 34 w 79"/>
                <a:gd name="T45" fmla="*/ 38 h 154"/>
                <a:gd name="T46" fmla="*/ 22 w 79"/>
                <a:gd name="T47" fmla="*/ 43 h 154"/>
                <a:gd name="T48" fmla="*/ 30 w 79"/>
                <a:gd name="T49" fmla="*/ 34 h 154"/>
                <a:gd name="T50" fmla="*/ 23 w 79"/>
                <a:gd name="T51" fmla="*/ 35 h 154"/>
                <a:gd name="T52" fmla="*/ 26 w 79"/>
                <a:gd name="T53" fmla="*/ 30 h 154"/>
                <a:gd name="T54" fmla="*/ 19 w 79"/>
                <a:gd name="T55" fmla="*/ 31 h 154"/>
                <a:gd name="T56" fmla="*/ 22 w 79"/>
                <a:gd name="T57" fmla="*/ 26 h 154"/>
                <a:gd name="T58" fmla="*/ 15 w 79"/>
                <a:gd name="T59" fmla="*/ 28 h 154"/>
                <a:gd name="T60" fmla="*/ 18 w 79"/>
                <a:gd name="T61" fmla="*/ 22 h 154"/>
                <a:gd name="T62" fmla="*/ 7 w 79"/>
                <a:gd name="T63" fmla="*/ 28 h 154"/>
                <a:gd name="T64" fmla="*/ 15 w 79"/>
                <a:gd name="T65" fmla="*/ 19 h 154"/>
                <a:gd name="T66" fmla="*/ 5 w 79"/>
                <a:gd name="T67" fmla="*/ 148 h 154"/>
                <a:gd name="T68" fmla="*/ 0 w 79"/>
                <a:gd name="T69" fmla="*/ 3 h 154"/>
                <a:gd name="T70" fmla="*/ 4 w 79"/>
                <a:gd name="T71" fmla="*/ 1 h 154"/>
                <a:gd name="T72" fmla="*/ 66 w 79"/>
                <a:gd name="T73" fmla="*/ 8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54">
                  <a:moveTo>
                    <a:pt x="66" y="87"/>
                  </a:moveTo>
                  <a:cubicBezTo>
                    <a:pt x="74" y="78"/>
                    <a:pt x="74" y="78"/>
                    <a:pt x="74" y="78"/>
                  </a:cubicBezTo>
                  <a:cubicBezTo>
                    <a:pt x="71" y="75"/>
                    <a:pt x="71" y="75"/>
                    <a:pt x="71" y="75"/>
                  </a:cubicBezTo>
                  <a:cubicBezTo>
                    <a:pt x="67" y="80"/>
                    <a:pt x="67" y="80"/>
                    <a:pt x="67" y="80"/>
                  </a:cubicBezTo>
                  <a:cubicBezTo>
                    <a:pt x="66" y="79"/>
                    <a:pt x="66" y="79"/>
                    <a:pt x="66" y="79"/>
                  </a:cubicBezTo>
                  <a:cubicBezTo>
                    <a:pt x="70" y="74"/>
                    <a:pt x="70" y="74"/>
                    <a:pt x="70" y="74"/>
                  </a:cubicBezTo>
                  <a:cubicBezTo>
                    <a:pt x="67" y="71"/>
                    <a:pt x="67" y="71"/>
                    <a:pt x="67" y="71"/>
                  </a:cubicBezTo>
                  <a:cubicBezTo>
                    <a:pt x="63" y="76"/>
                    <a:pt x="63" y="76"/>
                    <a:pt x="63" y="76"/>
                  </a:cubicBezTo>
                  <a:cubicBezTo>
                    <a:pt x="62" y="75"/>
                    <a:pt x="62" y="75"/>
                    <a:pt x="62" y="75"/>
                  </a:cubicBezTo>
                  <a:cubicBezTo>
                    <a:pt x="66" y="70"/>
                    <a:pt x="66" y="70"/>
                    <a:pt x="66" y="70"/>
                  </a:cubicBezTo>
                  <a:cubicBezTo>
                    <a:pt x="64" y="68"/>
                    <a:pt x="64" y="68"/>
                    <a:pt x="64" y="68"/>
                  </a:cubicBezTo>
                  <a:cubicBezTo>
                    <a:pt x="60" y="72"/>
                    <a:pt x="60" y="72"/>
                    <a:pt x="60" y="72"/>
                  </a:cubicBezTo>
                  <a:cubicBezTo>
                    <a:pt x="58" y="71"/>
                    <a:pt x="58" y="71"/>
                    <a:pt x="58" y="71"/>
                  </a:cubicBezTo>
                  <a:cubicBezTo>
                    <a:pt x="63" y="67"/>
                    <a:pt x="63" y="67"/>
                    <a:pt x="63" y="67"/>
                  </a:cubicBezTo>
                  <a:cubicBezTo>
                    <a:pt x="60" y="64"/>
                    <a:pt x="60" y="64"/>
                    <a:pt x="60" y="64"/>
                  </a:cubicBezTo>
                  <a:cubicBezTo>
                    <a:pt x="51" y="72"/>
                    <a:pt x="51" y="72"/>
                    <a:pt x="51" y="72"/>
                  </a:cubicBezTo>
                  <a:cubicBezTo>
                    <a:pt x="50" y="71"/>
                    <a:pt x="50" y="71"/>
                    <a:pt x="50" y="71"/>
                  </a:cubicBezTo>
                  <a:cubicBezTo>
                    <a:pt x="59" y="63"/>
                    <a:pt x="59" y="63"/>
                    <a:pt x="59" y="63"/>
                  </a:cubicBezTo>
                  <a:cubicBezTo>
                    <a:pt x="57" y="61"/>
                    <a:pt x="57" y="61"/>
                    <a:pt x="57" y="61"/>
                  </a:cubicBezTo>
                  <a:cubicBezTo>
                    <a:pt x="53" y="65"/>
                    <a:pt x="53" y="65"/>
                    <a:pt x="53" y="65"/>
                  </a:cubicBezTo>
                  <a:cubicBezTo>
                    <a:pt x="52" y="64"/>
                    <a:pt x="52" y="64"/>
                    <a:pt x="52" y="64"/>
                  </a:cubicBezTo>
                  <a:cubicBezTo>
                    <a:pt x="56" y="60"/>
                    <a:pt x="56" y="60"/>
                    <a:pt x="56" y="60"/>
                  </a:cubicBezTo>
                  <a:cubicBezTo>
                    <a:pt x="53" y="57"/>
                    <a:pt x="53" y="57"/>
                    <a:pt x="53" y="57"/>
                  </a:cubicBezTo>
                  <a:cubicBezTo>
                    <a:pt x="49" y="61"/>
                    <a:pt x="49" y="61"/>
                    <a:pt x="49" y="61"/>
                  </a:cubicBezTo>
                  <a:cubicBezTo>
                    <a:pt x="48" y="60"/>
                    <a:pt x="48" y="60"/>
                    <a:pt x="48" y="60"/>
                  </a:cubicBezTo>
                  <a:cubicBezTo>
                    <a:pt x="52" y="56"/>
                    <a:pt x="52" y="56"/>
                    <a:pt x="52" y="56"/>
                  </a:cubicBezTo>
                  <a:cubicBezTo>
                    <a:pt x="49" y="53"/>
                    <a:pt x="49" y="53"/>
                    <a:pt x="49" y="53"/>
                  </a:cubicBezTo>
                  <a:cubicBezTo>
                    <a:pt x="45" y="57"/>
                    <a:pt x="45" y="57"/>
                    <a:pt x="45" y="57"/>
                  </a:cubicBezTo>
                  <a:cubicBezTo>
                    <a:pt x="44" y="56"/>
                    <a:pt x="44" y="56"/>
                    <a:pt x="44" y="56"/>
                  </a:cubicBezTo>
                  <a:cubicBezTo>
                    <a:pt x="48" y="52"/>
                    <a:pt x="48" y="52"/>
                    <a:pt x="48" y="52"/>
                  </a:cubicBezTo>
                  <a:cubicBezTo>
                    <a:pt x="46" y="50"/>
                    <a:pt x="46" y="50"/>
                    <a:pt x="46" y="50"/>
                  </a:cubicBezTo>
                  <a:cubicBezTo>
                    <a:pt x="37" y="58"/>
                    <a:pt x="37" y="58"/>
                    <a:pt x="37" y="58"/>
                  </a:cubicBezTo>
                  <a:cubicBezTo>
                    <a:pt x="36" y="57"/>
                    <a:pt x="36" y="57"/>
                    <a:pt x="36" y="57"/>
                  </a:cubicBezTo>
                  <a:cubicBezTo>
                    <a:pt x="45" y="49"/>
                    <a:pt x="45" y="49"/>
                    <a:pt x="45" y="49"/>
                  </a:cubicBezTo>
                  <a:cubicBezTo>
                    <a:pt x="42" y="46"/>
                    <a:pt x="42" y="46"/>
                    <a:pt x="42" y="46"/>
                  </a:cubicBezTo>
                  <a:cubicBezTo>
                    <a:pt x="38" y="51"/>
                    <a:pt x="38" y="51"/>
                    <a:pt x="38" y="51"/>
                  </a:cubicBezTo>
                  <a:cubicBezTo>
                    <a:pt x="37" y="50"/>
                    <a:pt x="37" y="50"/>
                    <a:pt x="37" y="50"/>
                  </a:cubicBezTo>
                  <a:cubicBezTo>
                    <a:pt x="41" y="45"/>
                    <a:pt x="41" y="45"/>
                    <a:pt x="41" y="45"/>
                  </a:cubicBezTo>
                  <a:cubicBezTo>
                    <a:pt x="38" y="42"/>
                    <a:pt x="38" y="42"/>
                    <a:pt x="38" y="42"/>
                  </a:cubicBezTo>
                  <a:cubicBezTo>
                    <a:pt x="34" y="47"/>
                    <a:pt x="34" y="47"/>
                    <a:pt x="34" y="47"/>
                  </a:cubicBezTo>
                  <a:cubicBezTo>
                    <a:pt x="33" y="46"/>
                    <a:pt x="33" y="46"/>
                    <a:pt x="33" y="46"/>
                  </a:cubicBezTo>
                  <a:cubicBezTo>
                    <a:pt x="37" y="41"/>
                    <a:pt x="37" y="41"/>
                    <a:pt x="37" y="41"/>
                  </a:cubicBezTo>
                  <a:cubicBezTo>
                    <a:pt x="35" y="39"/>
                    <a:pt x="35" y="39"/>
                    <a:pt x="35" y="39"/>
                  </a:cubicBezTo>
                  <a:cubicBezTo>
                    <a:pt x="30" y="43"/>
                    <a:pt x="30" y="43"/>
                    <a:pt x="30" y="43"/>
                  </a:cubicBezTo>
                  <a:cubicBezTo>
                    <a:pt x="29" y="42"/>
                    <a:pt x="29" y="42"/>
                    <a:pt x="29" y="42"/>
                  </a:cubicBezTo>
                  <a:cubicBezTo>
                    <a:pt x="34" y="38"/>
                    <a:pt x="34" y="38"/>
                    <a:pt x="34" y="38"/>
                  </a:cubicBezTo>
                  <a:cubicBezTo>
                    <a:pt x="31" y="35"/>
                    <a:pt x="31" y="35"/>
                    <a:pt x="31" y="35"/>
                  </a:cubicBezTo>
                  <a:cubicBezTo>
                    <a:pt x="22" y="43"/>
                    <a:pt x="22" y="43"/>
                    <a:pt x="22" y="43"/>
                  </a:cubicBezTo>
                  <a:cubicBezTo>
                    <a:pt x="21" y="42"/>
                    <a:pt x="21" y="42"/>
                    <a:pt x="21" y="42"/>
                  </a:cubicBezTo>
                  <a:cubicBezTo>
                    <a:pt x="30" y="34"/>
                    <a:pt x="30" y="34"/>
                    <a:pt x="30" y="34"/>
                  </a:cubicBezTo>
                  <a:cubicBezTo>
                    <a:pt x="27" y="31"/>
                    <a:pt x="27" y="31"/>
                    <a:pt x="27" y="31"/>
                  </a:cubicBezTo>
                  <a:cubicBezTo>
                    <a:pt x="23" y="35"/>
                    <a:pt x="23" y="35"/>
                    <a:pt x="23" y="35"/>
                  </a:cubicBezTo>
                  <a:cubicBezTo>
                    <a:pt x="22" y="34"/>
                    <a:pt x="22" y="34"/>
                    <a:pt x="22" y="34"/>
                  </a:cubicBezTo>
                  <a:cubicBezTo>
                    <a:pt x="26" y="30"/>
                    <a:pt x="26" y="30"/>
                    <a:pt x="26" y="30"/>
                  </a:cubicBezTo>
                  <a:cubicBezTo>
                    <a:pt x="23" y="27"/>
                    <a:pt x="23" y="27"/>
                    <a:pt x="23" y="27"/>
                  </a:cubicBezTo>
                  <a:cubicBezTo>
                    <a:pt x="19" y="31"/>
                    <a:pt x="19" y="31"/>
                    <a:pt x="19" y="31"/>
                  </a:cubicBezTo>
                  <a:cubicBezTo>
                    <a:pt x="18" y="30"/>
                    <a:pt x="18" y="30"/>
                    <a:pt x="18" y="30"/>
                  </a:cubicBezTo>
                  <a:cubicBezTo>
                    <a:pt x="22" y="26"/>
                    <a:pt x="22" y="26"/>
                    <a:pt x="22" y="26"/>
                  </a:cubicBezTo>
                  <a:cubicBezTo>
                    <a:pt x="19" y="23"/>
                    <a:pt x="19" y="23"/>
                    <a:pt x="19" y="23"/>
                  </a:cubicBezTo>
                  <a:cubicBezTo>
                    <a:pt x="15" y="28"/>
                    <a:pt x="15" y="28"/>
                    <a:pt x="15" y="28"/>
                  </a:cubicBezTo>
                  <a:cubicBezTo>
                    <a:pt x="14" y="27"/>
                    <a:pt x="14" y="27"/>
                    <a:pt x="14" y="27"/>
                  </a:cubicBezTo>
                  <a:cubicBezTo>
                    <a:pt x="18" y="22"/>
                    <a:pt x="18" y="22"/>
                    <a:pt x="18" y="22"/>
                  </a:cubicBezTo>
                  <a:cubicBezTo>
                    <a:pt x="16" y="20"/>
                    <a:pt x="16" y="20"/>
                    <a:pt x="16" y="20"/>
                  </a:cubicBezTo>
                  <a:cubicBezTo>
                    <a:pt x="7" y="28"/>
                    <a:pt x="7" y="28"/>
                    <a:pt x="7" y="28"/>
                  </a:cubicBezTo>
                  <a:cubicBezTo>
                    <a:pt x="6" y="27"/>
                    <a:pt x="6" y="27"/>
                    <a:pt x="6" y="27"/>
                  </a:cubicBezTo>
                  <a:cubicBezTo>
                    <a:pt x="15" y="19"/>
                    <a:pt x="15" y="19"/>
                    <a:pt x="15" y="19"/>
                  </a:cubicBezTo>
                  <a:cubicBezTo>
                    <a:pt x="5" y="9"/>
                    <a:pt x="5" y="9"/>
                    <a:pt x="5" y="9"/>
                  </a:cubicBezTo>
                  <a:cubicBezTo>
                    <a:pt x="5" y="148"/>
                    <a:pt x="5" y="148"/>
                    <a:pt x="5" y="148"/>
                  </a:cubicBezTo>
                  <a:cubicBezTo>
                    <a:pt x="0" y="154"/>
                    <a:pt x="0" y="154"/>
                    <a:pt x="0" y="154"/>
                  </a:cubicBezTo>
                  <a:cubicBezTo>
                    <a:pt x="0" y="3"/>
                    <a:pt x="0" y="3"/>
                    <a:pt x="0" y="3"/>
                  </a:cubicBezTo>
                  <a:cubicBezTo>
                    <a:pt x="0" y="1"/>
                    <a:pt x="0" y="0"/>
                    <a:pt x="1" y="0"/>
                  </a:cubicBezTo>
                  <a:cubicBezTo>
                    <a:pt x="2" y="0"/>
                    <a:pt x="4" y="0"/>
                    <a:pt x="4" y="1"/>
                  </a:cubicBezTo>
                  <a:cubicBezTo>
                    <a:pt x="79" y="75"/>
                    <a:pt x="79" y="75"/>
                    <a:pt x="79" y="75"/>
                  </a:cubicBezTo>
                  <a:cubicBezTo>
                    <a:pt x="66" y="87"/>
                    <a:pt x="66" y="87"/>
                    <a:pt x="6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2"/>
            <p:cNvSpPr/>
            <p:nvPr/>
          </p:nvSpPr>
          <p:spPr bwMode="auto">
            <a:xfrm>
              <a:off x="1892" y="541"/>
              <a:ext cx="97" cy="188"/>
            </a:xfrm>
            <a:custGeom>
              <a:avLst/>
              <a:gdLst>
                <a:gd name="T0" fmla="*/ 0 w 41"/>
                <a:gd name="T1" fmla="*/ 79 h 79"/>
                <a:gd name="T2" fmla="*/ 0 w 41"/>
                <a:gd name="T3" fmla="*/ 3 h 79"/>
                <a:gd name="T4" fmla="*/ 2 w 41"/>
                <a:gd name="T5" fmla="*/ 0 h 79"/>
                <a:gd name="T6" fmla="*/ 5 w 41"/>
                <a:gd name="T7" fmla="*/ 1 h 79"/>
                <a:gd name="T8" fmla="*/ 41 w 41"/>
                <a:gd name="T9" fmla="*/ 38 h 79"/>
                <a:gd name="T10" fmla="*/ 37 w 41"/>
                <a:gd name="T11" fmla="*/ 41 h 79"/>
                <a:gd name="T12" fmla="*/ 5 w 41"/>
                <a:gd name="T13" fmla="*/ 10 h 79"/>
                <a:gd name="T14" fmla="*/ 5 w 41"/>
                <a:gd name="T15" fmla="*/ 73 h 79"/>
                <a:gd name="T16" fmla="*/ 0 w 41"/>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9">
                  <a:moveTo>
                    <a:pt x="0" y="79"/>
                  </a:moveTo>
                  <a:cubicBezTo>
                    <a:pt x="0" y="3"/>
                    <a:pt x="0" y="3"/>
                    <a:pt x="0" y="3"/>
                  </a:cubicBezTo>
                  <a:cubicBezTo>
                    <a:pt x="0" y="2"/>
                    <a:pt x="1" y="1"/>
                    <a:pt x="2" y="0"/>
                  </a:cubicBezTo>
                  <a:cubicBezTo>
                    <a:pt x="3" y="0"/>
                    <a:pt x="4" y="0"/>
                    <a:pt x="5" y="1"/>
                  </a:cubicBezTo>
                  <a:cubicBezTo>
                    <a:pt x="41" y="38"/>
                    <a:pt x="41" y="38"/>
                    <a:pt x="41" y="38"/>
                  </a:cubicBezTo>
                  <a:cubicBezTo>
                    <a:pt x="37" y="41"/>
                    <a:pt x="37" y="41"/>
                    <a:pt x="37" y="41"/>
                  </a:cubicBezTo>
                  <a:cubicBezTo>
                    <a:pt x="5" y="10"/>
                    <a:pt x="5" y="10"/>
                    <a:pt x="5" y="10"/>
                  </a:cubicBezTo>
                  <a:cubicBezTo>
                    <a:pt x="5" y="73"/>
                    <a:pt x="5" y="73"/>
                    <a:pt x="5" y="73"/>
                  </a:cubicBezTo>
                  <a:lnTo>
                    <a:pt x="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3"/>
            <p:cNvSpPr>
              <a:spLocks noEditPoints="1"/>
            </p:cNvSpPr>
            <p:nvPr/>
          </p:nvSpPr>
          <p:spPr bwMode="auto">
            <a:xfrm>
              <a:off x="1754" y="529"/>
              <a:ext cx="447" cy="446"/>
            </a:xfrm>
            <a:custGeom>
              <a:avLst/>
              <a:gdLst>
                <a:gd name="T0" fmla="*/ 2 w 188"/>
                <a:gd name="T1" fmla="*/ 151 h 187"/>
                <a:gd name="T2" fmla="*/ 36 w 188"/>
                <a:gd name="T3" fmla="*/ 185 h 187"/>
                <a:gd name="T4" fmla="*/ 43 w 188"/>
                <a:gd name="T5" fmla="*/ 185 h 187"/>
                <a:gd name="T6" fmla="*/ 186 w 188"/>
                <a:gd name="T7" fmla="*/ 43 h 187"/>
                <a:gd name="T8" fmla="*/ 186 w 188"/>
                <a:gd name="T9" fmla="*/ 36 h 187"/>
                <a:gd name="T10" fmla="*/ 152 w 188"/>
                <a:gd name="T11" fmla="*/ 2 h 187"/>
                <a:gd name="T12" fmla="*/ 145 w 188"/>
                <a:gd name="T13" fmla="*/ 2 h 187"/>
                <a:gd name="T14" fmla="*/ 2 w 188"/>
                <a:gd name="T15" fmla="*/ 144 h 187"/>
                <a:gd name="T16" fmla="*/ 2 w 188"/>
                <a:gd name="T17" fmla="*/ 151 h 187"/>
                <a:gd name="T18" fmla="*/ 6 w 188"/>
                <a:gd name="T19" fmla="*/ 148 h 187"/>
                <a:gd name="T20" fmla="*/ 148 w 188"/>
                <a:gd name="T21" fmla="*/ 5 h 187"/>
                <a:gd name="T22" fmla="*/ 182 w 188"/>
                <a:gd name="T23" fmla="*/ 39 h 187"/>
                <a:gd name="T24" fmla="*/ 173 w 188"/>
                <a:gd name="T25" fmla="*/ 48 h 187"/>
                <a:gd name="T26" fmla="*/ 148 w 188"/>
                <a:gd name="T27" fmla="*/ 23 h 187"/>
                <a:gd name="T28" fmla="*/ 145 w 188"/>
                <a:gd name="T29" fmla="*/ 26 h 187"/>
                <a:gd name="T30" fmla="*/ 170 w 188"/>
                <a:gd name="T31" fmla="*/ 51 h 187"/>
                <a:gd name="T32" fmla="*/ 162 w 188"/>
                <a:gd name="T33" fmla="*/ 59 h 187"/>
                <a:gd name="T34" fmla="*/ 149 w 188"/>
                <a:gd name="T35" fmla="*/ 47 h 187"/>
                <a:gd name="T36" fmla="*/ 146 w 188"/>
                <a:gd name="T37" fmla="*/ 50 h 187"/>
                <a:gd name="T38" fmla="*/ 159 w 188"/>
                <a:gd name="T39" fmla="*/ 62 h 187"/>
                <a:gd name="T40" fmla="*/ 151 w 188"/>
                <a:gd name="T41" fmla="*/ 70 h 187"/>
                <a:gd name="T42" fmla="*/ 138 w 188"/>
                <a:gd name="T43" fmla="*/ 58 h 187"/>
                <a:gd name="T44" fmla="*/ 135 w 188"/>
                <a:gd name="T45" fmla="*/ 61 h 187"/>
                <a:gd name="T46" fmla="*/ 148 w 188"/>
                <a:gd name="T47" fmla="*/ 73 h 187"/>
                <a:gd name="T48" fmla="*/ 139 w 188"/>
                <a:gd name="T49" fmla="*/ 82 h 187"/>
                <a:gd name="T50" fmla="*/ 127 w 188"/>
                <a:gd name="T51" fmla="*/ 69 h 187"/>
                <a:gd name="T52" fmla="*/ 124 w 188"/>
                <a:gd name="T53" fmla="*/ 72 h 187"/>
                <a:gd name="T54" fmla="*/ 136 w 188"/>
                <a:gd name="T55" fmla="*/ 85 h 187"/>
                <a:gd name="T56" fmla="*/ 128 w 188"/>
                <a:gd name="T57" fmla="*/ 93 h 187"/>
                <a:gd name="T58" fmla="*/ 103 w 188"/>
                <a:gd name="T59" fmla="*/ 68 h 187"/>
                <a:gd name="T60" fmla="*/ 100 w 188"/>
                <a:gd name="T61" fmla="*/ 71 h 187"/>
                <a:gd name="T62" fmla="*/ 125 w 188"/>
                <a:gd name="T63" fmla="*/ 96 h 187"/>
                <a:gd name="T64" fmla="*/ 117 w 188"/>
                <a:gd name="T65" fmla="*/ 104 h 187"/>
                <a:gd name="T66" fmla="*/ 104 w 188"/>
                <a:gd name="T67" fmla="*/ 92 h 187"/>
                <a:gd name="T68" fmla="*/ 101 w 188"/>
                <a:gd name="T69" fmla="*/ 95 h 187"/>
                <a:gd name="T70" fmla="*/ 114 w 188"/>
                <a:gd name="T71" fmla="*/ 107 h 187"/>
                <a:gd name="T72" fmla="*/ 106 w 188"/>
                <a:gd name="T73" fmla="*/ 115 h 187"/>
                <a:gd name="T74" fmla="*/ 93 w 188"/>
                <a:gd name="T75" fmla="*/ 103 h 187"/>
                <a:gd name="T76" fmla="*/ 90 w 188"/>
                <a:gd name="T77" fmla="*/ 105 h 187"/>
                <a:gd name="T78" fmla="*/ 103 w 188"/>
                <a:gd name="T79" fmla="*/ 118 h 187"/>
                <a:gd name="T80" fmla="*/ 94 w 188"/>
                <a:gd name="T81" fmla="*/ 127 h 187"/>
                <a:gd name="T82" fmla="*/ 82 w 188"/>
                <a:gd name="T83" fmla="*/ 114 h 187"/>
                <a:gd name="T84" fmla="*/ 79 w 188"/>
                <a:gd name="T85" fmla="*/ 117 h 187"/>
                <a:gd name="T86" fmla="*/ 91 w 188"/>
                <a:gd name="T87" fmla="*/ 130 h 187"/>
                <a:gd name="T88" fmla="*/ 84 w 188"/>
                <a:gd name="T89" fmla="*/ 137 h 187"/>
                <a:gd name="T90" fmla="*/ 59 w 188"/>
                <a:gd name="T91" fmla="*/ 111 h 187"/>
                <a:gd name="T92" fmla="*/ 56 w 188"/>
                <a:gd name="T93" fmla="*/ 114 h 187"/>
                <a:gd name="T94" fmla="*/ 81 w 188"/>
                <a:gd name="T95" fmla="*/ 140 h 187"/>
                <a:gd name="T96" fmla="*/ 74 w 188"/>
                <a:gd name="T97" fmla="*/ 147 h 187"/>
                <a:gd name="T98" fmla="*/ 61 w 188"/>
                <a:gd name="T99" fmla="*/ 135 h 187"/>
                <a:gd name="T100" fmla="*/ 58 w 188"/>
                <a:gd name="T101" fmla="*/ 138 h 187"/>
                <a:gd name="T102" fmla="*/ 71 w 188"/>
                <a:gd name="T103" fmla="*/ 150 h 187"/>
                <a:gd name="T104" fmla="*/ 63 w 188"/>
                <a:gd name="T105" fmla="*/ 158 h 187"/>
                <a:gd name="T106" fmla="*/ 50 w 188"/>
                <a:gd name="T107" fmla="*/ 146 h 187"/>
                <a:gd name="T108" fmla="*/ 47 w 188"/>
                <a:gd name="T109" fmla="*/ 149 h 187"/>
                <a:gd name="T110" fmla="*/ 60 w 188"/>
                <a:gd name="T111" fmla="*/ 161 h 187"/>
                <a:gd name="T112" fmla="*/ 51 w 188"/>
                <a:gd name="T113" fmla="*/ 170 h 187"/>
                <a:gd name="T114" fmla="*/ 38 w 188"/>
                <a:gd name="T115" fmla="*/ 158 h 187"/>
                <a:gd name="T116" fmla="*/ 35 w 188"/>
                <a:gd name="T117" fmla="*/ 161 h 187"/>
                <a:gd name="T118" fmla="*/ 48 w 188"/>
                <a:gd name="T119" fmla="*/ 173 h 187"/>
                <a:gd name="T120" fmla="*/ 40 w 188"/>
                <a:gd name="T121" fmla="*/ 182 h 187"/>
                <a:gd name="T122" fmla="*/ 6 w 188"/>
                <a:gd name="T123"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7">
                  <a:moveTo>
                    <a:pt x="2" y="151"/>
                  </a:moveTo>
                  <a:cubicBezTo>
                    <a:pt x="36" y="185"/>
                    <a:pt x="36" y="185"/>
                    <a:pt x="36" y="185"/>
                  </a:cubicBezTo>
                  <a:cubicBezTo>
                    <a:pt x="38" y="187"/>
                    <a:pt x="41" y="187"/>
                    <a:pt x="43" y="185"/>
                  </a:cubicBezTo>
                  <a:cubicBezTo>
                    <a:pt x="186" y="43"/>
                    <a:pt x="186" y="43"/>
                    <a:pt x="186" y="43"/>
                  </a:cubicBezTo>
                  <a:cubicBezTo>
                    <a:pt x="188" y="41"/>
                    <a:pt x="188" y="37"/>
                    <a:pt x="186" y="36"/>
                  </a:cubicBezTo>
                  <a:cubicBezTo>
                    <a:pt x="152" y="2"/>
                    <a:pt x="152" y="2"/>
                    <a:pt x="152" y="2"/>
                  </a:cubicBezTo>
                  <a:cubicBezTo>
                    <a:pt x="150" y="0"/>
                    <a:pt x="147" y="0"/>
                    <a:pt x="145" y="2"/>
                  </a:cubicBezTo>
                  <a:cubicBezTo>
                    <a:pt x="2" y="144"/>
                    <a:pt x="2" y="144"/>
                    <a:pt x="2" y="144"/>
                  </a:cubicBezTo>
                  <a:cubicBezTo>
                    <a:pt x="0" y="146"/>
                    <a:pt x="0" y="150"/>
                    <a:pt x="2" y="151"/>
                  </a:cubicBezTo>
                  <a:close/>
                  <a:moveTo>
                    <a:pt x="6" y="148"/>
                  </a:moveTo>
                  <a:cubicBezTo>
                    <a:pt x="148" y="5"/>
                    <a:pt x="148" y="5"/>
                    <a:pt x="148" y="5"/>
                  </a:cubicBezTo>
                  <a:cubicBezTo>
                    <a:pt x="182" y="39"/>
                    <a:pt x="182" y="39"/>
                    <a:pt x="182" y="39"/>
                  </a:cubicBezTo>
                  <a:cubicBezTo>
                    <a:pt x="173" y="48"/>
                    <a:pt x="173" y="48"/>
                    <a:pt x="173" y="48"/>
                  </a:cubicBezTo>
                  <a:cubicBezTo>
                    <a:pt x="148" y="23"/>
                    <a:pt x="148" y="23"/>
                    <a:pt x="148" y="23"/>
                  </a:cubicBezTo>
                  <a:cubicBezTo>
                    <a:pt x="145" y="26"/>
                    <a:pt x="145" y="26"/>
                    <a:pt x="145" y="26"/>
                  </a:cubicBezTo>
                  <a:cubicBezTo>
                    <a:pt x="170" y="51"/>
                    <a:pt x="170" y="51"/>
                    <a:pt x="170" y="51"/>
                  </a:cubicBezTo>
                  <a:cubicBezTo>
                    <a:pt x="162" y="59"/>
                    <a:pt x="162" y="59"/>
                    <a:pt x="162" y="59"/>
                  </a:cubicBezTo>
                  <a:cubicBezTo>
                    <a:pt x="149" y="47"/>
                    <a:pt x="149" y="47"/>
                    <a:pt x="149" y="47"/>
                  </a:cubicBezTo>
                  <a:cubicBezTo>
                    <a:pt x="146" y="50"/>
                    <a:pt x="146" y="50"/>
                    <a:pt x="146" y="50"/>
                  </a:cubicBezTo>
                  <a:cubicBezTo>
                    <a:pt x="159" y="62"/>
                    <a:pt x="159" y="62"/>
                    <a:pt x="159" y="62"/>
                  </a:cubicBezTo>
                  <a:cubicBezTo>
                    <a:pt x="151" y="70"/>
                    <a:pt x="151" y="70"/>
                    <a:pt x="151" y="70"/>
                  </a:cubicBezTo>
                  <a:cubicBezTo>
                    <a:pt x="138" y="58"/>
                    <a:pt x="138" y="58"/>
                    <a:pt x="138" y="58"/>
                  </a:cubicBezTo>
                  <a:cubicBezTo>
                    <a:pt x="135" y="61"/>
                    <a:pt x="135" y="61"/>
                    <a:pt x="135" y="61"/>
                  </a:cubicBezTo>
                  <a:cubicBezTo>
                    <a:pt x="148" y="73"/>
                    <a:pt x="148" y="73"/>
                    <a:pt x="148" y="73"/>
                  </a:cubicBezTo>
                  <a:cubicBezTo>
                    <a:pt x="139" y="82"/>
                    <a:pt x="139" y="82"/>
                    <a:pt x="139" y="82"/>
                  </a:cubicBezTo>
                  <a:cubicBezTo>
                    <a:pt x="127" y="69"/>
                    <a:pt x="127" y="69"/>
                    <a:pt x="127" y="69"/>
                  </a:cubicBezTo>
                  <a:cubicBezTo>
                    <a:pt x="124" y="72"/>
                    <a:pt x="124" y="72"/>
                    <a:pt x="124" y="72"/>
                  </a:cubicBezTo>
                  <a:cubicBezTo>
                    <a:pt x="136" y="85"/>
                    <a:pt x="136" y="85"/>
                    <a:pt x="136" y="85"/>
                  </a:cubicBezTo>
                  <a:cubicBezTo>
                    <a:pt x="128" y="93"/>
                    <a:pt x="128" y="93"/>
                    <a:pt x="128" y="93"/>
                  </a:cubicBezTo>
                  <a:cubicBezTo>
                    <a:pt x="103" y="68"/>
                    <a:pt x="103" y="68"/>
                    <a:pt x="103" y="68"/>
                  </a:cubicBezTo>
                  <a:cubicBezTo>
                    <a:pt x="100" y="71"/>
                    <a:pt x="100" y="71"/>
                    <a:pt x="100" y="71"/>
                  </a:cubicBezTo>
                  <a:cubicBezTo>
                    <a:pt x="125" y="96"/>
                    <a:pt x="125" y="96"/>
                    <a:pt x="125" y="96"/>
                  </a:cubicBezTo>
                  <a:cubicBezTo>
                    <a:pt x="117" y="104"/>
                    <a:pt x="117" y="104"/>
                    <a:pt x="117" y="104"/>
                  </a:cubicBezTo>
                  <a:cubicBezTo>
                    <a:pt x="104" y="92"/>
                    <a:pt x="104" y="92"/>
                    <a:pt x="104" y="92"/>
                  </a:cubicBezTo>
                  <a:cubicBezTo>
                    <a:pt x="101" y="95"/>
                    <a:pt x="101" y="95"/>
                    <a:pt x="101" y="95"/>
                  </a:cubicBezTo>
                  <a:cubicBezTo>
                    <a:pt x="114" y="107"/>
                    <a:pt x="114" y="107"/>
                    <a:pt x="114" y="107"/>
                  </a:cubicBezTo>
                  <a:cubicBezTo>
                    <a:pt x="106" y="115"/>
                    <a:pt x="106" y="115"/>
                    <a:pt x="106" y="115"/>
                  </a:cubicBezTo>
                  <a:cubicBezTo>
                    <a:pt x="93" y="103"/>
                    <a:pt x="93" y="103"/>
                    <a:pt x="93" y="103"/>
                  </a:cubicBezTo>
                  <a:cubicBezTo>
                    <a:pt x="90" y="105"/>
                    <a:pt x="90" y="105"/>
                    <a:pt x="90" y="105"/>
                  </a:cubicBezTo>
                  <a:cubicBezTo>
                    <a:pt x="103" y="118"/>
                    <a:pt x="103" y="118"/>
                    <a:pt x="103" y="118"/>
                  </a:cubicBezTo>
                  <a:cubicBezTo>
                    <a:pt x="94" y="127"/>
                    <a:pt x="94" y="127"/>
                    <a:pt x="94" y="127"/>
                  </a:cubicBezTo>
                  <a:cubicBezTo>
                    <a:pt x="82" y="114"/>
                    <a:pt x="82" y="114"/>
                    <a:pt x="82" y="114"/>
                  </a:cubicBezTo>
                  <a:cubicBezTo>
                    <a:pt x="79" y="117"/>
                    <a:pt x="79" y="117"/>
                    <a:pt x="79" y="117"/>
                  </a:cubicBezTo>
                  <a:cubicBezTo>
                    <a:pt x="91" y="130"/>
                    <a:pt x="91" y="130"/>
                    <a:pt x="91" y="130"/>
                  </a:cubicBezTo>
                  <a:cubicBezTo>
                    <a:pt x="84" y="137"/>
                    <a:pt x="84" y="137"/>
                    <a:pt x="84" y="137"/>
                  </a:cubicBezTo>
                  <a:cubicBezTo>
                    <a:pt x="59" y="111"/>
                    <a:pt x="59" y="111"/>
                    <a:pt x="59" y="111"/>
                  </a:cubicBezTo>
                  <a:cubicBezTo>
                    <a:pt x="56" y="114"/>
                    <a:pt x="56" y="114"/>
                    <a:pt x="56" y="114"/>
                  </a:cubicBezTo>
                  <a:cubicBezTo>
                    <a:pt x="81" y="140"/>
                    <a:pt x="81" y="140"/>
                    <a:pt x="81" y="140"/>
                  </a:cubicBezTo>
                  <a:cubicBezTo>
                    <a:pt x="74" y="147"/>
                    <a:pt x="74" y="147"/>
                    <a:pt x="74" y="147"/>
                  </a:cubicBezTo>
                  <a:cubicBezTo>
                    <a:pt x="61" y="135"/>
                    <a:pt x="61" y="135"/>
                    <a:pt x="61" y="135"/>
                  </a:cubicBezTo>
                  <a:cubicBezTo>
                    <a:pt x="58" y="138"/>
                    <a:pt x="58" y="138"/>
                    <a:pt x="58" y="138"/>
                  </a:cubicBezTo>
                  <a:cubicBezTo>
                    <a:pt x="71" y="150"/>
                    <a:pt x="71" y="150"/>
                    <a:pt x="71" y="150"/>
                  </a:cubicBezTo>
                  <a:cubicBezTo>
                    <a:pt x="63" y="158"/>
                    <a:pt x="63" y="158"/>
                    <a:pt x="63" y="158"/>
                  </a:cubicBezTo>
                  <a:cubicBezTo>
                    <a:pt x="50" y="146"/>
                    <a:pt x="50" y="146"/>
                    <a:pt x="50" y="146"/>
                  </a:cubicBezTo>
                  <a:cubicBezTo>
                    <a:pt x="47" y="149"/>
                    <a:pt x="47" y="149"/>
                    <a:pt x="47" y="149"/>
                  </a:cubicBezTo>
                  <a:cubicBezTo>
                    <a:pt x="60" y="161"/>
                    <a:pt x="60" y="161"/>
                    <a:pt x="60" y="161"/>
                  </a:cubicBezTo>
                  <a:cubicBezTo>
                    <a:pt x="51" y="170"/>
                    <a:pt x="51" y="170"/>
                    <a:pt x="51" y="170"/>
                  </a:cubicBezTo>
                  <a:cubicBezTo>
                    <a:pt x="38" y="158"/>
                    <a:pt x="38" y="158"/>
                    <a:pt x="38" y="158"/>
                  </a:cubicBezTo>
                  <a:cubicBezTo>
                    <a:pt x="35" y="161"/>
                    <a:pt x="35" y="161"/>
                    <a:pt x="35" y="161"/>
                  </a:cubicBezTo>
                  <a:cubicBezTo>
                    <a:pt x="48" y="173"/>
                    <a:pt x="48" y="173"/>
                    <a:pt x="48" y="173"/>
                  </a:cubicBezTo>
                  <a:cubicBezTo>
                    <a:pt x="40" y="182"/>
                    <a:pt x="40" y="182"/>
                    <a:pt x="40" y="182"/>
                  </a:cubicBezTo>
                  <a:lnTo>
                    <a:pt x="6"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Freeform 5"/>
          <p:cNvSpPr>
            <a:spLocks noChangeAspect="1" noEditPoints="1"/>
          </p:cNvSpPr>
          <p:nvPr/>
        </p:nvSpPr>
        <p:spPr bwMode="auto">
          <a:xfrm>
            <a:off x="9917416" y="5297214"/>
            <a:ext cx="540000" cy="400063"/>
          </a:xfrm>
          <a:custGeom>
            <a:avLst/>
            <a:gdLst>
              <a:gd name="T0" fmla="*/ 243 w 263"/>
              <a:gd name="T1" fmla="*/ 34 h 194"/>
              <a:gd name="T2" fmla="*/ 250 w 263"/>
              <a:gd name="T3" fmla="*/ 26 h 194"/>
              <a:gd name="T4" fmla="*/ 29 w 263"/>
              <a:gd name="T5" fmla="*/ 19 h 194"/>
              <a:gd name="T6" fmla="*/ 23 w 263"/>
              <a:gd name="T7" fmla="*/ 69 h 194"/>
              <a:gd name="T8" fmla="*/ 19 w 263"/>
              <a:gd name="T9" fmla="*/ 80 h 194"/>
              <a:gd name="T10" fmla="*/ 25 w 263"/>
              <a:gd name="T11" fmla="*/ 105 h 194"/>
              <a:gd name="T12" fmla="*/ 14 w 263"/>
              <a:gd name="T13" fmla="*/ 116 h 194"/>
              <a:gd name="T14" fmla="*/ 21 w 263"/>
              <a:gd name="T15" fmla="*/ 165 h 194"/>
              <a:gd name="T16" fmla="*/ 246 w 263"/>
              <a:gd name="T17" fmla="*/ 161 h 194"/>
              <a:gd name="T18" fmla="*/ 236 w 263"/>
              <a:gd name="T19" fmla="*/ 127 h 194"/>
              <a:gd name="T20" fmla="*/ 243 w 263"/>
              <a:gd name="T21" fmla="*/ 119 h 194"/>
              <a:gd name="T22" fmla="*/ 248 w 263"/>
              <a:gd name="T23" fmla="*/ 92 h 194"/>
              <a:gd name="T24" fmla="*/ 254 w 263"/>
              <a:gd name="T25" fmla="*/ 68 h 194"/>
              <a:gd name="T26" fmla="*/ 124 w 263"/>
              <a:gd name="T27" fmla="*/ 58 h 194"/>
              <a:gd name="T28" fmla="*/ 224 w 263"/>
              <a:gd name="T29" fmla="*/ 38 h 194"/>
              <a:gd name="T30" fmla="*/ 233 w 263"/>
              <a:gd name="T31" fmla="*/ 57 h 194"/>
              <a:gd name="T32" fmla="*/ 220 w 263"/>
              <a:gd name="T33" fmla="*/ 64 h 194"/>
              <a:gd name="T34" fmla="*/ 124 w 263"/>
              <a:gd name="T35" fmla="*/ 58 h 194"/>
              <a:gd name="T36" fmla="*/ 38 w 263"/>
              <a:gd name="T37" fmla="*/ 84 h 194"/>
              <a:gd name="T38" fmla="*/ 118 w 263"/>
              <a:gd name="T39" fmla="*/ 101 h 194"/>
              <a:gd name="T40" fmla="*/ 118 w 263"/>
              <a:gd name="T41" fmla="*/ 101 h 194"/>
              <a:gd name="T42" fmla="*/ 139 w 263"/>
              <a:gd name="T43" fmla="*/ 134 h 194"/>
              <a:gd name="T44" fmla="*/ 29 w 263"/>
              <a:gd name="T45" fmla="*/ 107 h 194"/>
              <a:gd name="T46" fmla="*/ 27 w 263"/>
              <a:gd name="T47" fmla="*/ 82 h 194"/>
              <a:gd name="T48" fmla="*/ 26 w 263"/>
              <a:gd name="T49" fmla="*/ 31 h 194"/>
              <a:gd name="T50" fmla="*/ 31 w 263"/>
              <a:gd name="T51" fmla="*/ 29 h 194"/>
              <a:gd name="T52" fmla="*/ 120 w 263"/>
              <a:gd name="T53" fmla="*/ 58 h 194"/>
              <a:gd name="T54" fmla="*/ 36 w 263"/>
              <a:gd name="T55" fmla="*/ 65 h 194"/>
              <a:gd name="T56" fmla="*/ 31 w 263"/>
              <a:gd name="T57" fmla="*/ 63 h 194"/>
              <a:gd name="T58" fmla="*/ 111 w 263"/>
              <a:gd name="T59" fmla="*/ 181 h 194"/>
              <a:gd name="T60" fmla="*/ 24 w 263"/>
              <a:gd name="T61" fmla="*/ 156 h 194"/>
              <a:gd name="T62" fmla="*/ 18 w 263"/>
              <a:gd name="T63" fmla="*/ 124 h 194"/>
              <a:gd name="T64" fmla="*/ 24 w 263"/>
              <a:gd name="T65" fmla="*/ 122 h 194"/>
              <a:gd name="T66" fmla="*/ 112 w 263"/>
              <a:gd name="T67" fmla="*/ 151 h 194"/>
              <a:gd name="T68" fmla="*/ 225 w 263"/>
              <a:gd name="T69" fmla="*/ 150 h 194"/>
              <a:gd name="T70" fmla="*/ 116 w 263"/>
              <a:gd name="T71" fmla="*/ 181 h 194"/>
              <a:gd name="T72" fmla="*/ 140 w 263"/>
              <a:gd name="T73" fmla="*/ 147 h 194"/>
              <a:gd name="T74" fmla="*/ 157 w 263"/>
              <a:gd name="T75" fmla="*/ 143 h 194"/>
              <a:gd name="T76" fmla="*/ 228 w 263"/>
              <a:gd name="T77" fmla="*/ 129 h 194"/>
              <a:gd name="T78" fmla="*/ 231 w 263"/>
              <a:gd name="T79" fmla="*/ 110 h 194"/>
              <a:gd name="T80" fmla="*/ 222 w 263"/>
              <a:gd name="T81" fmla="*/ 112 h 194"/>
              <a:gd name="T82" fmla="*/ 143 w 263"/>
              <a:gd name="T83" fmla="*/ 105 h 194"/>
              <a:gd name="T84" fmla="*/ 231 w 263"/>
              <a:gd name="T85" fmla="*/ 76 h 194"/>
              <a:gd name="T86" fmla="*/ 240 w 263"/>
              <a:gd name="T87" fmla="*/ 9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3" h="194">
                <a:moveTo>
                  <a:pt x="238" y="59"/>
                </a:moveTo>
                <a:cubicBezTo>
                  <a:pt x="237" y="51"/>
                  <a:pt x="236" y="38"/>
                  <a:pt x="243" y="34"/>
                </a:cubicBezTo>
                <a:cubicBezTo>
                  <a:pt x="244" y="34"/>
                  <a:pt x="244" y="34"/>
                  <a:pt x="244" y="33"/>
                </a:cubicBezTo>
                <a:cubicBezTo>
                  <a:pt x="249" y="32"/>
                  <a:pt x="253" y="29"/>
                  <a:pt x="250" y="26"/>
                </a:cubicBezTo>
                <a:cubicBezTo>
                  <a:pt x="166" y="0"/>
                  <a:pt x="166" y="0"/>
                  <a:pt x="166" y="0"/>
                </a:cubicBezTo>
                <a:cubicBezTo>
                  <a:pt x="29" y="19"/>
                  <a:pt x="29" y="19"/>
                  <a:pt x="29" y="19"/>
                </a:cubicBezTo>
                <a:cubicBezTo>
                  <a:pt x="29" y="19"/>
                  <a:pt x="13" y="21"/>
                  <a:pt x="15" y="46"/>
                </a:cubicBezTo>
                <a:cubicBezTo>
                  <a:pt x="15" y="59"/>
                  <a:pt x="20" y="65"/>
                  <a:pt x="23" y="69"/>
                </a:cubicBezTo>
                <a:cubicBezTo>
                  <a:pt x="12" y="72"/>
                  <a:pt x="12" y="72"/>
                  <a:pt x="12" y="72"/>
                </a:cubicBezTo>
                <a:cubicBezTo>
                  <a:pt x="9" y="76"/>
                  <a:pt x="13" y="78"/>
                  <a:pt x="19" y="80"/>
                </a:cubicBezTo>
                <a:cubicBezTo>
                  <a:pt x="19" y="80"/>
                  <a:pt x="19" y="80"/>
                  <a:pt x="19" y="80"/>
                </a:cubicBezTo>
                <a:cubicBezTo>
                  <a:pt x="26" y="85"/>
                  <a:pt x="26" y="98"/>
                  <a:pt x="25" y="105"/>
                </a:cubicBezTo>
                <a:cubicBezTo>
                  <a:pt x="0" y="112"/>
                  <a:pt x="9" y="115"/>
                  <a:pt x="9" y="115"/>
                </a:cubicBezTo>
                <a:cubicBezTo>
                  <a:pt x="14" y="116"/>
                  <a:pt x="14" y="116"/>
                  <a:pt x="14" y="116"/>
                </a:cubicBezTo>
                <a:cubicBezTo>
                  <a:pt x="10" y="119"/>
                  <a:pt x="6" y="126"/>
                  <a:pt x="7" y="139"/>
                </a:cubicBezTo>
                <a:cubicBezTo>
                  <a:pt x="9" y="163"/>
                  <a:pt x="21" y="165"/>
                  <a:pt x="21" y="165"/>
                </a:cubicBezTo>
                <a:cubicBezTo>
                  <a:pt x="111" y="194"/>
                  <a:pt x="111" y="194"/>
                  <a:pt x="111" y="194"/>
                </a:cubicBezTo>
                <a:cubicBezTo>
                  <a:pt x="246" y="161"/>
                  <a:pt x="246" y="161"/>
                  <a:pt x="246" y="161"/>
                </a:cubicBezTo>
                <a:cubicBezTo>
                  <a:pt x="246" y="161"/>
                  <a:pt x="255" y="159"/>
                  <a:pt x="230" y="152"/>
                </a:cubicBezTo>
                <a:cubicBezTo>
                  <a:pt x="229" y="144"/>
                  <a:pt x="229" y="131"/>
                  <a:pt x="236" y="127"/>
                </a:cubicBezTo>
                <a:cubicBezTo>
                  <a:pt x="236" y="127"/>
                  <a:pt x="236" y="127"/>
                  <a:pt x="236" y="126"/>
                </a:cubicBezTo>
                <a:cubicBezTo>
                  <a:pt x="242" y="125"/>
                  <a:pt x="246" y="122"/>
                  <a:pt x="243" y="119"/>
                </a:cubicBezTo>
                <a:cubicBezTo>
                  <a:pt x="237" y="117"/>
                  <a:pt x="237" y="117"/>
                  <a:pt x="237" y="117"/>
                </a:cubicBezTo>
                <a:cubicBezTo>
                  <a:pt x="241" y="114"/>
                  <a:pt x="247" y="108"/>
                  <a:pt x="248" y="92"/>
                </a:cubicBezTo>
                <a:cubicBezTo>
                  <a:pt x="248" y="81"/>
                  <a:pt x="245" y="75"/>
                  <a:pt x="242" y="71"/>
                </a:cubicBezTo>
                <a:cubicBezTo>
                  <a:pt x="254" y="68"/>
                  <a:pt x="254" y="68"/>
                  <a:pt x="254" y="68"/>
                </a:cubicBezTo>
                <a:cubicBezTo>
                  <a:pt x="254" y="68"/>
                  <a:pt x="263" y="66"/>
                  <a:pt x="238" y="59"/>
                </a:cubicBezTo>
                <a:close/>
                <a:moveTo>
                  <a:pt x="124" y="58"/>
                </a:moveTo>
                <a:cubicBezTo>
                  <a:pt x="147" y="54"/>
                  <a:pt x="147" y="54"/>
                  <a:pt x="147" y="54"/>
                </a:cubicBezTo>
                <a:cubicBezTo>
                  <a:pt x="224" y="38"/>
                  <a:pt x="224" y="38"/>
                  <a:pt x="224" y="38"/>
                </a:cubicBezTo>
                <a:cubicBezTo>
                  <a:pt x="235" y="36"/>
                  <a:pt x="235" y="36"/>
                  <a:pt x="235" y="36"/>
                </a:cubicBezTo>
                <a:cubicBezTo>
                  <a:pt x="232" y="42"/>
                  <a:pt x="232" y="51"/>
                  <a:pt x="233" y="57"/>
                </a:cubicBezTo>
                <a:cubicBezTo>
                  <a:pt x="233" y="59"/>
                  <a:pt x="233" y="60"/>
                  <a:pt x="233" y="61"/>
                </a:cubicBezTo>
                <a:cubicBezTo>
                  <a:pt x="220" y="64"/>
                  <a:pt x="220" y="64"/>
                  <a:pt x="220" y="64"/>
                </a:cubicBezTo>
                <a:cubicBezTo>
                  <a:pt x="123" y="88"/>
                  <a:pt x="123" y="88"/>
                  <a:pt x="123" y="88"/>
                </a:cubicBezTo>
                <a:lnTo>
                  <a:pt x="124" y="58"/>
                </a:lnTo>
                <a:close/>
                <a:moveTo>
                  <a:pt x="27" y="82"/>
                </a:moveTo>
                <a:cubicBezTo>
                  <a:pt x="38" y="84"/>
                  <a:pt x="38" y="84"/>
                  <a:pt x="38" y="84"/>
                </a:cubicBezTo>
                <a:cubicBezTo>
                  <a:pt x="112" y="100"/>
                  <a:pt x="112" y="100"/>
                  <a:pt x="112" y="100"/>
                </a:cubicBezTo>
                <a:cubicBezTo>
                  <a:pt x="118" y="101"/>
                  <a:pt x="118" y="101"/>
                  <a:pt x="118" y="101"/>
                </a:cubicBezTo>
                <a:cubicBezTo>
                  <a:pt x="118" y="101"/>
                  <a:pt x="118" y="101"/>
                  <a:pt x="118" y="101"/>
                </a:cubicBezTo>
                <a:cubicBezTo>
                  <a:pt x="118" y="101"/>
                  <a:pt x="118" y="101"/>
                  <a:pt x="118" y="101"/>
                </a:cubicBezTo>
                <a:cubicBezTo>
                  <a:pt x="138" y="105"/>
                  <a:pt x="138" y="105"/>
                  <a:pt x="138" y="105"/>
                </a:cubicBezTo>
                <a:cubicBezTo>
                  <a:pt x="139" y="134"/>
                  <a:pt x="139" y="134"/>
                  <a:pt x="139" y="134"/>
                </a:cubicBezTo>
                <a:cubicBezTo>
                  <a:pt x="39" y="110"/>
                  <a:pt x="39" y="110"/>
                  <a:pt x="39" y="110"/>
                </a:cubicBezTo>
                <a:cubicBezTo>
                  <a:pt x="29" y="107"/>
                  <a:pt x="29" y="107"/>
                  <a:pt x="29" y="107"/>
                </a:cubicBezTo>
                <a:cubicBezTo>
                  <a:pt x="29" y="106"/>
                  <a:pt x="30" y="105"/>
                  <a:pt x="30" y="104"/>
                </a:cubicBezTo>
                <a:cubicBezTo>
                  <a:pt x="30" y="98"/>
                  <a:pt x="30" y="89"/>
                  <a:pt x="27" y="82"/>
                </a:cubicBezTo>
                <a:close/>
                <a:moveTo>
                  <a:pt x="22" y="45"/>
                </a:moveTo>
                <a:cubicBezTo>
                  <a:pt x="22" y="38"/>
                  <a:pt x="23" y="33"/>
                  <a:pt x="26" y="31"/>
                </a:cubicBezTo>
                <a:cubicBezTo>
                  <a:pt x="27" y="30"/>
                  <a:pt x="29" y="29"/>
                  <a:pt x="30" y="29"/>
                </a:cubicBezTo>
                <a:cubicBezTo>
                  <a:pt x="31" y="29"/>
                  <a:pt x="31" y="29"/>
                  <a:pt x="31" y="29"/>
                </a:cubicBezTo>
                <a:cubicBezTo>
                  <a:pt x="90" y="49"/>
                  <a:pt x="90" y="49"/>
                  <a:pt x="90" y="49"/>
                </a:cubicBezTo>
                <a:cubicBezTo>
                  <a:pt x="120" y="58"/>
                  <a:pt x="120" y="58"/>
                  <a:pt x="120" y="58"/>
                </a:cubicBezTo>
                <a:cubicBezTo>
                  <a:pt x="119" y="88"/>
                  <a:pt x="119" y="88"/>
                  <a:pt x="119" y="88"/>
                </a:cubicBezTo>
                <a:cubicBezTo>
                  <a:pt x="36" y="65"/>
                  <a:pt x="36" y="65"/>
                  <a:pt x="36" y="65"/>
                </a:cubicBezTo>
                <a:cubicBezTo>
                  <a:pt x="32" y="64"/>
                  <a:pt x="32" y="64"/>
                  <a:pt x="32" y="64"/>
                </a:cubicBezTo>
                <a:cubicBezTo>
                  <a:pt x="32" y="64"/>
                  <a:pt x="31" y="64"/>
                  <a:pt x="31" y="63"/>
                </a:cubicBezTo>
                <a:cubicBezTo>
                  <a:pt x="31" y="63"/>
                  <a:pt x="23" y="63"/>
                  <a:pt x="22" y="45"/>
                </a:cubicBezTo>
                <a:close/>
                <a:moveTo>
                  <a:pt x="111" y="181"/>
                </a:moveTo>
                <a:cubicBezTo>
                  <a:pt x="24" y="157"/>
                  <a:pt x="24" y="157"/>
                  <a:pt x="24" y="157"/>
                </a:cubicBezTo>
                <a:cubicBezTo>
                  <a:pt x="24" y="157"/>
                  <a:pt x="24" y="157"/>
                  <a:pt x="24" y="156"/>
                </a:cubicBezTo>
                <a:cubicBezTo>
                  <a:pt x="23" y="156"/>
                  <a:pt x="15" y="156"/>
                  <a:pt x="15" y="138"/>
                </a:cubicBezTo>
                <a:cubicBezTo>
                  <a:pt x="15" y="131"/>
                  <a:pt x="16" y="126"/>
                  <a:pt x="18" y="124"/>
                </a:cubicBezTo>
                <a:cubicBezTo>
                  <a:pt x="20" y="123"/>
                  <a:pt x="21" y="122"/>
                  <a:pt x="23" y="122"/>
                </a:cubicBezTo>
                <a:cubicBezTo>
                  <a:pt x="23" y="122"/>
                  <a:pt x="24" y="122"/>
                  <a:pt x="24" y="122"/>
                </a:cubicBezTo>
                <a:cubicBezTo>
                  <a:pt x="24" y="122"/>
                  <a:pt x="24" y="122"/>
                  <a:pt x="24" y="122"/>
                </a:cubicBezTo>
                <a:cubicBezTo>
                  <a:pt x="112" y="151"/>
                  <a:pt x="112" y="151"/>
                  <a:pt x="112" y="151"/>
                </a:cubicBezTo>
                <a:lnTo>
                  <a:pt x="111" y="181"/>
                </a:lnTo>
                <a:close/>
                <a:moveTo>
                  <a:pt x="225" y="150"/>
                </a:moveTo>
                <a:cubicBezTo>
                  <a:pt x="225" y="152"/>
                  <a:pt x="225" y="153"/>
                  <a:pt x="225" y="154"/>
                </a:cubicBezTo>
                <a:cubicBezTo>
                  <a:pt x="116" y="181"/>
                  <a:pt x="116" y="181"/>
                  <a:pt x="116" y="181"/>
                </a:cubicBezTo>
                <a:cubicBezTo>
                  <a:pt x="117" y="151"/>
                  <a:pt x="117" y="151"/>
                  <a:pt x="117" y="151"/>
                </a:cubicBezTo>
                <a:cubicBezTo>
                  <a:pt x="140" y="147"/>
                  <a:pt x="140" y="147"/>
                  <a:pt x="140" y="147"/>
                </a:cubicBezTo>
                <a:cubicBezTo>
                  <a:pt x="144" y="147"/>
                  <a:pt x="144" y="147"/>
                  <a:pt x="144" y="147"/>
                </a:cubicBezTo>
                <a:cubicBezTo>
                  <a:pt x="157" y="143"/>
                  <a:pt x="157" y="143"/>
                  <a:pt x="157" y="143"/>
                </a:cubicBezTo>
                <a:cubicBezTo>
                  <a:pt x="216" y="131"/>
                  <a:pt x="216" y="131"/>
                  <a:pt x="216" y="131"/>
                </a:cubicBezTo>
                <a:cubicBezTo>
                  <a:pt x="228" y="129"/>
                  <a:pt x="228" y="129"/>
                  <a:pt x="228" y="129"/>
                </a:cubicBezTo>
                <a:cubicBezTo>
                  <a:pt x="224" y="135"/>
                  <a:pt x="224" y="144"/>
                  <a:pt x="225" y="150"/>
                </a:cubicBezTo>
                <a:close/>
                <a:moveTo>
                  <a:pt x="231" y="110"/>
                </a:moveTo>
                <a:cubicBezTo>
                  <a:pt x="231" y="110"/>
                  <a:pt x="231" y="110"/>
                  <a:pt x="230" y="110"/>
                </a:cubicBezTo>
                <a:cubicBezTo>
                  <a:pt x="222" y="112"/>
                  <a:pt x="222" y="112"/>
                  <a:pt x="222" y="112"/>
                </a:cubicBezTo>
                <a:cubicBezTo>
                  <a:pt x="144" y="134"/>
                  <a:pt x="144" y="134"/>
                  <a:pt x="144" y="134"/>
                </a:cubicBezTo>
                <a:cubicBezTo>
                  <a:pt x="143" y="105"/>
                  <a:pt x="143" y="105"/>
                  <a:pt x="143" y="105"/>
                </a:cubicBezTo>
                <a:cubicBezTo>
                  <a:pt x="168" y="96"/>
                  <a:pt x="168" y="96"/>
                  <a:pt x="168" y="96"/>
                </a:cubicBezTo>
                <a:cubicBezTo>
                  <a:pt x="231" y="76"/>
                  <a:pt x="231" y="76"/>
                  <a:pt x="231" y="76"/>
                </a:cubicBezTo>
                <a:cubicBezTo>
                  <a:pt x="231" y="76"/>
                  <a:pt x="234" y="75"/>
                  <a:pt x="237" y="78"/>
                </a:cubicBezTo>
                <a:cubicBezTo>
                  <a:pt x="239" y="80"/>
                  <a:pt x="240" y="85"/>
                  <a:pt x="240" y="91"/>
                </a:cubicBezTo>
                <a:cubicBezTo>
                  <a:pt x="239" y="109"/>
                  <a:pt x="231" y="110"/>
                  <a:pt x="231" y="11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41" name="文本框 31"/>
          <p:cNvSpPr txBox="1"/>
          <p:nvPr/>
        </p:nvSpPr>
        <p:spPr>
          <a:xfrm>
            <a:off x="1671093" y="2174041"/>
            <a:ext cx="990977" cy="372025"/>
          </a:xfrm>
          <a:prstGeom prst="rect">
            <a:avLst/>
          </a:prstGeom>
          <a:noFill/>
        </p:spPr>
        <p:txBody>
          <a:bodyPr wrap="none" rtlCol="0">
            <a:spAutoFit/>
          </a:bodyPr>
          <a:lstStyle/>
          <a:p>
            <a:pPr algn="ctr">
              <a:lnSpc>
                <a:spcPct val="125000"/>
              </a:lnSpc>
              <a:spcAft>
                <a:spcPts val="1000"/>
              </a:spcAft>
            </a:pPr>
            <a:r>
              <a:rPr lang="en-US" altLang="zh-CN" sz="1600" dirty="0">
                <a:solidFill>
                  <a:schemeClr val="bg1"/>
                </a:solidFill>
                <a:latin typeface="微软雅黑" panose="020B0503020204020204" pitchFamily="34" charset="-122"/>
                <a:ea typeface="微软雅黑" panose="020B0503020204020204" pitchFamily="34" charset="-122"/>
              </a:rPr>
              <a:t>GPS</a:t>
            </a:r>
            <a:r>
              <a:rPr lang="zh-CN" altLang="en-US" sz="1600" dirty="0">
                <a:solidFill>
                  <a:schemeClr val="bg1"/>
                </a:solidFill>
                <a:latin typeface="微软雅黑" panose="020B0503020204020204" pitchFamily="34" charset="-122"/>
                <a:ea typeface="微软雅黑" panose="020B0503020204020204" pitchFamily="34" charset="-122"/>
              </a:rPr>
              <a:t>定位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5" name="文本框 35"/>
          <p:cNvSpPr txBox="1"/>
          <p:nvPr/>
        </p:nvSpPr>
        <p:spPr>
          <a:xfrm>
            <a:off x="1176585" y="2647156"/>
            <a:ext cx="1980000" cy="1793953"/>
          </a:xfrm>
          <a:prstGeom prst="rect">
            <a:avLst/>
          </a:prstGeom>
          <a:noFill/>
        </p:spPr>
        <p:txBody>
          <a:bodyPr wrap="square" rtlCol="0">
            <a:spAutoFit/>
          </a:bodyPr>
          <a:lstStyle/>
          <a:p>
            <a:pPr algn="ctr">
              <a:lnSpc>
                <a:spcPct val="114000"/>
              </a:lnSpc>
              <a:spcAft>
                <a:spcPts val="1000"/>
              </a:spcAft>
            </a:pPr>
            <a:r>
              <a:rPr lang="zh-CN" altLang="en-US" sz="1400" dirty="0">
                <a:solidFill>
                  <a:schemeClr val="bg1"/>
                </a:solidFill>
                <a:latin typeface="微软雅黑" panose="020B0503020204020204" pitchFamily="34" charset="-122"/>
                <a:ea typeface="微软雅黑" panose="020B0503020204020204" pitchFamily="34" charset="-122"/>
              </a:rPr>
              <a:t>定位精确度高，走的是卫星通道，即使在没有网络的情况下也能用。但是比较耗电，绝大部分用户默认不开启</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模块，而且在室内几乎无法使用。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9" name="文本框 31"/>
          <p:cNvSpPr txBox="1"/>
          <p:nvPr/>
        </p:nvSpPr>
        <p:spPr>
          <a:xfrm>
            <a:off x="4434828" y="2147676"/>
            <a:ext cx="1034257" cy="372025"/>
          </a:xfrm>
          <a:prstGeom prst="rect">
            <a:avLst/>
          </a:prstGeom>
          <a:noFill/>
        </p:spPr>
        <p:txBody>
          <a:bodyPr wrap="none" rtlCol="0">
            <a:spAutoFit/>
          </a:bodyPr>
          <a:lstStyle/>
          <a:p>
            <a:pPr algn="ctr">
              <a:lnSpc>
                <a:spcPct val="125000"/>
              </a:lnSpc>
              <a:spcAft>
                <a:spcPts val="1000"/>
              </a:spcAft>
            </a:pPr>
            <a:r>
              <a:rPr lang="en-US" altLang="zh-CN" sz="1600" dirty="0">
                <a:solidFill>
                  <a:schemeClr val="bg1"/>
                </a:solidFill>
                <a:latin typeface="微软雅黑" panose="020B0503020204020204" pitchFamily="34" charset="-122"/>
                <a:ea typeface="微软雅黑" panose="020B0503020204020204" pitchFamily="34" charset="-122"/>
              </a:rPr>
              <a:t>WIFI</a:t>
            </a:r>
            <a:r>
              <a:rPr lang="zh-CN" altLang="en-US" sz="1600" dirty="0">
                <a:solidFill>
                  <a:schemeClr val="bg1"/>
                </a:solidFill>
                <a:latin typeface="微软雅黑" panose="020B0503020204020204" pitchFamily="34" charset="-122"/>
                <a:ea typeface="微软雅黑" panose="020B0503020204020204" pitchFamily="34" charset="-122"/>
              </a:rPr>
              <a:t>定位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0" name="文本框 35"/>
          <p:cNvSpPr txBox="1"/>
          <p:nvPr/>
        </p:nvSpPr>
        <p:spPr>
          <a:xfrm>
            <a:off x="3744233" y="2535261"/>
            <a:ext cx="2415445" cy="2038315"/>
          </a:xfrm>
          <a:prstGeom prst="rect">
            <a:avLst/>
          </a:prstGeom>
          <a:noFill/>
        </p:spPr>
        <p:txBody>
          <a:bodyPr wrap="square" rtlCol="0">
            <a:spAutoFit/>
          </a:bodyPr>
          <a:lstStyle/>
          <a:p>
            <a:pPr algn="ctr">
              <a:lnSpc>
                <a:spcPct val="114000"/>
              </a:lnSpc>
              <a:spcAft>
                <a:spcPts val="1000"/>
              </a:spcAft>
            </a:pPr>
            <a:r>
              <a:rPr lang="zh-CN" altLang="en-US" sz="1400" dirty="0">
                <a:solidFill>
                  <a:schemeClr val="bg1"/>
                </a:solidFill>
                <a:latin typeface="微软雅黑" panose="020B0503020204020204" pitchFamily="34" charset="-122"/>
                <a:ea typeface="微软雅黑" panose="020B0503020204020204" pitchFamily="34" charset="-122"/>
              </a:rPr>
              <a:t>扫描并收集周围的</a:t>
            </a:r>
            <a:r>
              <a:rPr lang="en-US" altLang="zh-CN" sz="1400" dirty="0">
                <a:solidFill>
                  <a:schemeClr val="bg1"/>
                </a:solidFill>
                <a:latin typeface="微软雅黑" panose="020B0503020204020204" pitchFamily="34" charset="-122"/>
                <a:ea typeface="微软雅黑" panose="020B0503020204020204" pitchFamily="34" charset="-122"/>
              </a:rPr>
              <a:t>AP</a:t>
            </a:r>
            <a:r>
              <a:rPr lang="zh-CN" altLang="en-US" sz="1400" dirty="0">
                <a:solidFill>
                  <a:schemeClr val="bg1"/>
                </a:solidFill>
                <a:latin typeface="微软雅黑" panose="020B0503020204020204" pitchFamily="34" charset="-122"/>
                <a:ea typeface="微软雅黑" panose="020B0503020204020204" pitchFamily="34" charset="-122"/>
              </a:rPr>
              <a:t>信号，获取到</a:t>
            </a:r>
            <a:r>
              <a:rPr lang="en-US" altLang="zh-CN" sz="1400" dirty="0">
                <a:solidFill>
                  <a:schemeClr val="bg1"/>
                </a:solidFill>
                <a:latin typeface="微软雅黑" panose="020B0503020204020204" pitchFamily="34" charset="-122"/>
                <a:ea typeface="微软雅黑" panose="020B0503020204020204" pitchFamily="34" charset="-122"/>
              </a:rPr>
              <a:t>AP</a:t>
            </a:r>
            <a:r>
              <a:rPr lang="zh-CN" altLang="en-US" sz="1400" dirty="0">
                <a:solidFill>
                  <a:schemeClr val="bg1"/>
                </a:solidFill>
                <a:latin typeface="微软雅黑" panose="020B0503020204020204" pitchFamily="34" charset="-122"/>
                <a:ea typeface="微软雅黑" panose="020B0503020204020204" pitchFamily="34" charset="-122"/>
              </a:rPr>
              <a:t>广播出来的</a:t>
            </a:r>
            <a:r>
              <a:rPr lang="en-US" altLang="zh-CN" sz="1400" dirty="0">
                <a:solidFill>
                  <a:schemeClr val="bg1"/>
                </a:solidFill>
                <a:latin typeface="微软雅黑" panose="020B0503020204020204" pitchFamily="34" charset="-122"/>
                <a:ea typeface="微软雅黑" panose="020B0503020204020204" pitchFamily="34" charset="-122"/>
              </a:rPr>
              <a:t>MAC</a:t>
            </a:r>
            <a:r>
              <a:rPr lang="zh-CN" altLang="en-US" sz="1400" dirty="0">
                <a:solidFill>
                  <a:schemeClr val="bg1"/>
                </a:solidFill>
                <a:latin typeface="微软雅黑" panose="020B0503020204020204" pitchFamily="34" charset="-122"/>
                <a:ea typeface="微软雅黑" panose="020B0503020204020204" pitchFamily="34" charset="-122"/>
              </a:rPr>
              <a:t>地址。将</a:t>
            </a:r>
            <a:r>
              <a:rPr lang="en-US" altLang="zh-CN" sz="1400" dirty="0">
                <a:solidFill>
                  <a:schemeClr val="bg1"/>
                </a:solidFill>
                <a:latin typeface="微软雅黑" panose="020B0503020204020204" pitchFamily="34" charset="-122"/>
                <a:ea typeface="微软雅黑" panose="020B0503020204020204" pitchFamily="34" charset="-122"/>
              </a:rPr>
              <a:t>AP</a:t>
            </a:r>
            <a:r>
              <a:rPr lang="zh-CN" altLang="en-US" sz="1400" dirty="0">
                <a:solidFill>
                  <a:schemeClr val="bg1"/>
                </a:solidFill>
                <a:latin typeface="微软雅黑" panose="020B0503020204020204" pitchFamily="34" charset="-122"/>
                <a:ea typeface="微软雅黑" panose="020B0503020204020204" pitchFamily="34" charset="-122"/>
              </a:rPr>
              <a:t>的数据发送到位置服务器，服务器检索出每一个</a:t>
            </a:r>
            <a:r>
              <a:rPr lang="en-US" altLang="zh-CN" sz="1400" dirty="0">
                <a:solidFill>
                  <a:schemeClr val="bg1"/>
                </a:solidFill>
                <a:latin typeface="微软雅黑" panose="020B0503020204020204" pitchFamily="34" charset="-122"/>
                <a:ea typeface="微软雅黑" panose="020B0503020204020204" pitchFamily="34" charset="-122"/>
              </a:rPr>
              <a:t>AP</a:t>
            </a:r>
            <a:r>
              <a:rPr lang="zh-CN" altLang="en-US" sz="1400" dirty="0">
                <a:solidFill>
                  <a:schemeClr val="bg1"/>
                </a:solidFill>
                <a:latin typeface="微软雅黑" panose="020B0503020204020204" pitchFamily="34" charset="-122"/>
                <a:ea typeface="微软雅黑" panose="020B0503020204020204" pitchFamily="34" charset="-122"/>
              </a:rPr>
              <a:t>的地理位置，并结合每个信号的强弱程度，计算出设备的地理位置并返回到用户设备</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文本框 31"/>
          <p:cNvSpPr txBox="1"/>
          <p:nvPr/>
        </p:nvSpPr>
        <p:spPr>
          <a:xfrm>
            <a:off x="7188631" y="2172706"/>
            <a:ext cx="1005403" cy="372025"/>
          </a:xfrm>
          <a:prstGeom prst="rect">
            <a:avLst/>
          </a:prstGeom>
          <a:noFill/>
        </p:spPr>
        <p:txBody>
          <a:bodyPr wrap="none" rtlCol="0">
            <a:spAutoFit/>
          </a:bodyPr>
          <a:lstStyle/>
          <a:p>
            <a:pPr algn="ctr">
              <a:lnSpc>
                <a:spcPct val="125000"/>
              </a:lnSpc>
              <a:spcAft>
                <a:spcPts val="1000"/>
              </a:spcAft>
            </a:pPr>
            <a:r>
              <a:rPr lang="zh-CN" altLang="en-US" sz="1600" dirty="0">
                <a:solidFill>
                  <a:schemeClr val="bg1"/>
                </a:solidFill>
                <a:latin typeface="微软雅黑" panose="020B0503020204020204" pitchFamily="34" charset="-122"/>
                <a:ea typeface="微软雅黑" panose="020B0503020204020204" pitchFamily="34" charset="-122"/>
              </a:rPr>
              <a:t>基站定位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2" name="文本框 35"/>
          <p:cNvSpPr txBox="1"/>
          <p:nvPr/>
        </p:nvSpPr>
        <p:spPr>
          <a:xfrm>
            <a:off x="6805523" y="2618964"/>
            <a:ext cx="1980000" cy="1793953"/>
          </a:xfrm>
          <a:prstGeom prst="rect">
            <a:avLst/>
          </a:prstGeom>
          <a:noFill/>
        </p:spPr>
        <p:txBody>
          <a:bodyPr wrap="square" rtlCol="0">
            <a:spAutoFit/>
          </a:bodyPr>
          <a:lstStyle/>
          <a:p>
            <a:pPr algn="ctr">
              <a:lnSpc>
                <a:spcPct val="114000"/>
              </a:lnSpc>
              <a:spcAft>
                <a:spcPts val="1000"/>
              </a:spcAft>
            </a:pPr>
            <a:r>
              <a:rPr lang="zh-CN" altLang="en-US" sz="1400" dirty="0">
                <a:solidFill>
                  <a:schemeClr val="bg1"/>
                </a:solidFill>
                <a:latin typeface="微软雅黑" panose="020B0503020204020204" pitchFamily="34" charset="-122"/>
                <a:ea typeface="微软雅黑" panose="020B0503020204020204" pitchFamily="34" charset="-122"/>
              </a:rPr>
              <a:t>根据通讯网络基站信息进行定位的方法，此定位方法需要有较丰富的基站地理信息数据支持。通常需要多个基站获取相应的</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之后，按</a:t>
            </a:r>
            <a:r>
              <a:rPr lang="en-US" altLang="zh-CN" sz="1400" dirty="0">
                <a:solidFill>
                  <a:schemeClr val="bg1"/>
                </a:solidFill>
                <a:latin typeface="微软雅黑" panose="020B0503020204020204" pitchFamily="34" charset="-122"/>
                <a:ea typeface="微软雅黑" panose="020B0503020204020204" pitchFamily="34" charset="-122"/>
              </a:rPr>
              <a:t>RSSI</a:t>
            </a:r>
            <a:r>
              <a:rPr lang="zh-CN" altLang="en-US" sz="1400" dirty="0">
                <a:solidFill>
                  <a:schemeClr val="bg1"/>
                </a:solidFill>
                <a:latin typeface="微软雅黑" panose="020B0503020204020204" pitchFamily="34" charset="-122"/>
                <a:ea typeface="微软雅黑" panose="020B0503020204020204" pitchFamily="34" charset="-122"/>
              </a:rPr>
              <a:t>的距离才能算出来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3" name="文本框 31"/>
          <p:cNvSpPr txBox="1"/>
          <p:nvPr/>
        </p:nvSpPr>
        <p:spPr>
          <a:xfrm>
            <a:off x="9715332" y="2217261"/>
            <a:ext cx="1132361" cy="372025"/>
          </a:xfrm>
          <a:prstGeom prst="rect">
            <a:avLst/>
          </a:prstGeom>
          <a:noFill/>
        </p:spPr>
        <p:txBody>
          <a:bodyPr wrap="none" rtlCol="0">
            <a:spAutoFit/>
          </a:bodyPr>
          <a:lstStyle/>
          <a:p>
            <a:pPr algn="ctr">
              <a:lnSpc>
                <a:spcPct val="125000"/>
              </a:lnSpc>
              <a:spcAft>
                <a:spcPts val="1000"/>
              </a:spcAft>
            </a:pPr>
            <a:r>
              <a:rPr lang="en-US" altLang="zh-CN" sz="1600" dirty="0">
                <a:solidFill>
                  <a:schemeClr val="bg1"/>
                </a:solidFill>
                <a:latin typeface="微软雅黑" panose="020B0503020204020204" pitchFamily="34" charset="-122"/>
                <a:ea typeface="微软雅黑" panose="020B0503020204020204" pitchFamily="34" charset="-122"/>
              </a:rPr>
              <a:t>AGPS</a:t>
            </a:r>
            <a:r>
              <a:rPr lang="zh-CN" altLang="en-US" sz="1600" dirty="0">
                <a:solidFill>
                  <a:schemeClr val="bg1"/>
                </a:solidFill>
                <a:latin typeface="微软雅黑" panose="020B0503020204020204" pitchFamily="34" charset="-122"/>
                <a:ea typeface="微软雅黑" panose="020B0503020204020204" pitchFamily="34" charset="-122"/>
              </a:rPr>
              <a:t>定位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54" name="文本框 35"/>
          <p:cNvSpPr txBox="1"/>
          <p:nvPr/>
        </p:nvSpPr>
        <p:spPr>
          <a:xfrm>
            <a:off x="9197416" y="2609623"/>
            <a:ext cx="1980000" cy="2038315"/>
          </a:xfrm>
          <a:prstGeom prst="rect">
            <a:avLst/>
          </a:prstGeom>
          <a:noFill/>
        </p:spPr>
        <p:txBody>
          <a:bodyPr wrap="square" rtlCol="0">
            <a:spAutoFit/>
          </a:bodyPr>
          <a:lstStyle/>
          <a:p>
            <a:pPr algn="ctr">
              <a:lnSpc>
                <a:spcPct val="114000"/>
              </a:lnSpc>
              <a:spcAft>
                <a:spcPts val="1000"/>
              </a:spcAft>
            </a:pP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Assisted GPS</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A-GPS</a:t>
            </a:r>
            <a:r>
              <a:rPr lang="zh-CN" altLang="en-US" sz="1400" dirty="0">
                <a:solidFill>
                  <a:schemeClr val="bg1"/>
                </a:solidFill>
                <a:latin typeface="微软雅黑" panose="020B0503020204020204" pitchFamily="34" charset="-122"/>
                <a:ea typeface="微软雅黑" panose="020B0503020204020204" pitchFamily="34" charset="-122"/>
              </a:rPr>
              <a:t>，网络辅助</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）定位结合了</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定位和蜂窝基站定位的优势，借助蜂窝网络的数据传输功能，可以达到很高的定位精度和很快的定位速度</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down)">
                                      <p:cBhvr>
                                        <p:cTn id="13" dur="500"/>
                                        <p:tgtEl>
                                          <p:spTgt spid="2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down)">
                                      <p:cBhvr>
                                        <p:cTn id="33" dur="500"/>
                                        <p:tgtEl>
                                          <p:spTgt spid="4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wipe(down)">
                                      <p:cBhvr>
                                        <p:cTn id="36" dur="500"/>
                                        <p:tgtEl>
                                          <p:spTgt spid="5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wipe(down)">
                                      <p:cBhvr>
                                        <p:cTn id="53" dur="500"/>
                                        <p:tgtEl>
                                          <p:spTgt spid="5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down)">
                                      <p:cBhvr>
                                        <p:cTn id="58" dur="500"/>
                                        <p:tgtEl>
                                          <p:spTgt spid="1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00"/>
                                        <p:tgtEl>
                                          <p:spTgt spid="2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down)">
                                      <p:cBhvr>
                                        <p:cTn id="64" dur="500"/>
                                        <p:tgtEl>
                                          <p:spTgt spid="4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19" grpId="0" animBg="1"/>
      <p:bldP spid="20" grpId="0" animBg="1"/>
      <p:bldP spid="29" grpId="0" animBg="1"/>
      <p:bldP spid="40" grpId="0" animBg="1"/>
      <p:bldP spid="41" grpId="0"/>
      <p:bldP spid="45" grpId="0"/>
      <p:bldP spid="49" grpId="0"/>
      <p:bldP spid="50" grpId="0"/>
      <p:bldP spid="51" grpId="0"/>
      <p:bldP spid="52" grpId="0"/>
      <p:bldP spid="53" grpId="0"/>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相关类介绍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384829" y="1497414"/>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733217" y="1468143"/>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位置服务管理类</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LocationManager</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733217" y="2012180"/>
            <a:ext cx="9769670"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是获取位置信息的入口级类，要获取位置信息，首先需要获取一个</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LocationManger</a:t>
            </a:r>
            <a:r>
              <a:rPr lang="zh-CN" altLang="en-US" dirty="0">
                <a:solidFill>
                  <a:schemeClr val="tx2">
                    <a:lumMod val="50000"/>
                  </a:schemeClr>
                </a:solidFill>
                <a:latin typeface="微软雅黑" panose="020B0503020204020204" pitchFamily="34" charset="-122"/>
                <a:ea typeface="微软雅黑" panose="020B0503020204020204" pitchFamily="34" charset="-122"/>
              </a:rPr>
              <a:t>对象</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842533" y="2556217"/>
            <a:ext cx="7286625" cy="581025"/>
          </a:xfrm>
          <a:prstGeom prst="rect">
            <a:avLst/>
          </a:prstGeom>
        </p:spPr>
      </p:pic>
      <p:sp>
        <p:nvSpPr>
          <p:cNvPr id="46" name="矩形 11"/>
          <p:cNvSpPr>
            <a:spLocks noChangeArrowheads="1"/>
          </p:cNvSpPr>
          <p:nvPr/>
        </p:nvSpPr>
        <p:spPr bwMode="auto">
          <a:xfrm>
            <a:off x="1384829" y="3424102"/>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7" name="9"/>
          <p:cNvSpPr txBox="1"/>
          <p:nvPr/>
        </p:nvSpPr>
        <p:spPr>
          <a:xfrm>
            <a:off x="1733217" y="3394831"/>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位置源提供者</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LocationProvider</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8" name="9"/>
          <p:cNvSpPr txBox="1"/>
          <p:nvPr/>
        </p:nvSpPr>
        <p:spPr>
          <a:xfrm>
            <a:off x="1733217" y="3938868"/>
            <a:ext cx="9769670"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用于描述位置提供者信息，可以先使用方法获取最佳提供者的名称</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699657" y="4563032"/>
            <a:ext cx="7572375" cy="6000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6" grpId="0" animBg="1"/>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传感器有哪些？</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2" name="TextBox 21"/>
          <p:cNvSpPr txBox="1"/>
          <p:nvPr/>
        </p:nvSpPr>
        <p:spPr>
          <a:xfrm>
            <a:off x="935990" y="2091690"/>
            <a:ext cx="5469890" cy="267652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很少有Android设备拥有所有类型的传感器。例如，大多数手机设备和平板电脑都有加速度计和磁力计，但很少有气压计或温度计。此外，一个设备可以有多个特定类型的传感器。例如，一个设备可以有两个重力传感器，分别具有不同的量程。</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10" name="图片 9"/>
          <p:cNvPicPr>
            <a:picLocks noChangeAspect="1"/>
          </p:cNvPicPr>
          <p:nvPr>
            <p:custDataLst>
              <p:tags r:id="rId2"/>
            </p:custDataLst>
          </p:nvPr>
        </p:nvPicPr>
        <p:blipFill>
          <a:blip r:embed="rId3"/>
          <a:stretch>
            <a:fillRect/>
          </a:stretch>
        </p:blipFill>
        <p:spPr>
          <a:xfrm>
            <a:off x="7150735" y="45720"/>
            <a:ext cx="4671695" cy="6767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相关类介绍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239055" y="1682944"/>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587443" y="1653673"/>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位置对象</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587442" y="2196834"/>
            <a:ext cx="9769670" cy="2859565"/>
          </a:xfrm>
          <a:prstGeom prst="rect">
            <a:avLst/>
          </a:prstGeom>
          <a:noFill/>
        </p:spPr>
        <p:txBody>
          <a:bodyPr wrap="square" lIns="0" tIns="0" rIns="0" bIns="0" rtlCol="0">
            <a:spAutoFit/>
          </a:bodyPr>
          <a:lstStyle/>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描述地理位置信息的类，记录了经纬度、海拔高度、获取坐标时间、速度、方位等</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可以通过</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LocationManager.getLastKnowLocation(provider)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获取位置坐标</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en-US" altLang="zh-CN" dirty="0">
                <a:solidFill>
                  <a:schemeClr val="tx2">
                    <a:lumMod val="50000"/>
                  </a:schemeClr>
                </a:solidFill>
                <a:latin typeface="微软雅黑" panose="020B0503020204020204" pitchFamily="34" charset="-122"/>
                <a:ea typeface="微软雅黑" panose="020B0503020204020204" pitchFamily="34" charset="-122"/>
              </a:rPr>
              <a:t>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就是</a:t>
            </a:r>
            <a:r>
              <a:rPr lang="en-US" altLang="zh-CN" dirty="0">
                <a:solidFill>
                  <a:schemeClr val="tx2">
                    <a:lumMod val="50000"/>
                  </a:schemeClr>
                </a:solidFill>
                <a:latin typeface="微软雅黑" panose="020B0503020204020204" pitchFamily="34" charset="-122"/>
                <a:ea typeface="微软雅黑" panose="020B0503020204020204" pitchFamily="34" charset="-122"/>
              </a:rPr>
              <a:t>GPS_PROVIDER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NETWORK_PROVIDER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PASSIVE_PROVIDER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FUSED_PROVIDER</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不过很多时候得到的</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a:t>
            </a:r>
            <a:r>
              <a:rPr lang="zh-CN" altLang="en-US" dirty="0">
                <a:solidFill>
                  <a:schemeClr val="tx2">
                    <a:lumMod val="50000"/>
                  </a:schemeClr>
                </a:solidFill>
                <a:latin typeface="微软雅黑" panose="020B0503020204020204" pitchFamily="34" charset="-122"/>
                <a:ea typeface="微软雅黑" panose="020B0503020204020204" pitchFamily="34" charset="-122"/>
              </a:rPr>
              <a:t>对象为</a:t>
            </a:r>
            <a:r>
              <a:rPr lang="en-US" altLang="zh-CN" dirty="0">
                <a:solidFill>
                  <a:schemeClr val="tx2">
                    <a:lumMod val="50000"/>
                  </a:schemeClr>
                </a:solidFill>
                <a:latin typeface="微软雅黑" panose="020B0503020204020204" pitchFamily="34" charset="-122"/>
                <a:ea typeface="微软雅黑" panose="020B0503020204020204" pitchFamily="34" charset="-122"/>
              </a:rPr>
              <a:t>null</a:t>
            </a:r>
            <a:endParaRPr lang="en-US" altLang="zh-CN" dirty="0">
              <a:solidFill>
                <a:schemeClr val="tx2">
                  <a:lumMod val="50000"/>
                </a:schemeClr>
              </a:solidFill>
              <a:latin typeface="微软雅黑" panose="020B0503020204020204" pitchFamily="34" charset="-122"/>
              <a:ea typeface="微软雅黑" panose="020B0503020204020204" pitchFamily="34" charset="-122"/>
            </a:endParaRPr>
          </a:p>
          <a:p>
            <a:pPr marL="285750" lvl="1" indent="-285750">
              <a:lnSpc>
                <a:spcPct val="150000"/>
              </a:lnSpc>
              <a:buFont typeface="Arial" panose="020B0604020202020204" pitchFamily="34" charset="0"/>
              <a:buChar char="•"/>
            </a:pPr>
            <a:r>
              <a:rPr lang="zh-CN" altLang="en-US" dirty="0">
                <a:solidFill>
                  <a:schemeClr val="tx2">
                    <a:lumMod val="50000"/>
                  </a:schemeClr>
                </a:solidFill>
                <a:latin typeface="微软雅黑" panose="020B0503020204020204" pitchFamily="34" charset="-122"/>
                <a:ea typeface="微软雅黑" panose="020B0503020204020204" pitchFamily="34" charset="-122"/>
              </a:rPr>
              <a:t>实时动态坐标可以在监听器</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locationListener</a:t>
            </a:r>
            <a:r>
              <a:rPr lang="zh-CN" altLang="en-US" dirty="0">
                <a:solidFill>
                  <a:schemeClr val="tx2">
                    <a:lumMod val="50000"/>
                  </a:schemeClr>
                </a:solidFill>
                <a:latin typeface="微软雅黑" panose="020B0503020204020204" pitchFamily="34" charset="-122"/>
                <a:ea typeface="微软雅黑" panose="020B0503020204020204" pitchFamily="34" charset="-122"/>
              </a:rPr>
              <a:t>的</a:t>
            </a:r>
            <a:r>
              <a:rPr lang="en-US" altLang="zh-CN" dirty="0">
                <a:solidFill>
                  <a:schemeClr val="tx2">
                    <a:lumMod val="50000"/>
                  </a:schemeClr>
                </a:solidFill>
                <a:latin typeface="微软雅黑" panose="020B0503020204020204" pitchFamily="34" charset="-122"/>
                <a:ea typeface="微软雅黑" panose="020B0503020204020204" pitchFamily="34" charset="-122"/>
              </a:rPr>
              <a:t>onLocationChanged(Location location)</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方法中来获取</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相关类介绍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292064" y="169619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640452" y="1666926"/>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位置监听接口</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LocationListener</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640451" y="2210087"/>
            <a:ext cx="9769670" cy="1197572"/>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用于监听位置（包括</a:t>
            </a:r>
            <a:r>
              <a:rPr lang="en-US" altLang="zh-CN" dirty="0">
                <a:solidFill>
                  <a:schemeClr val="tx2">
                    <a:lumMod val="50000"/>
                  </a:schemeClr>
                </a:solidFill>
                <a:latin typeface="微软雅黑" panose="020B0503020204020204" pitchFamily="34" charset="-122"/>
                <a:ea typeface="微软雅黑" panose="020B0503020204020204" pitchFamily="34" charset="-122"/>
              </a:rPr>
              <a:t>GPS</a:t>
            </a:r>
            <a:r>
              <a:rPr lang="zh-CN" altLang="en-US" dirty="0">
                <a:solidFill>
                  <a:schemeClr val="tx2">
                    <a:lumMod val="50000"/>
                  </a:schemeClr>
                </a:solidFill>
                <a:latin typeface="微软雅黑" panose="020B0503020204020204" pitchFamily="34" charset="-122"/>
                <a:ea typeface="微软雅黑" panose="020B0503020204020204" pitchFamily="34" charset="-122"/>
              </a:rPr>
              <a:t>、网络、基站等所有提供位置的）变化，监听设备开关与状态。实时动态获取位置信息，首先要实现该接口，在相关方法中添加实现功能的代码，实现该接口可以使用内部类或者匿名实现。然后注册监听：</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104553" y="3628577"/>
            <a:ext cx="7781925" cy="609600"/>
          </a:xfrm>
          <a:prstGeom prst="rect">
            <a:avLst/>
          </a:prstGeom>
        </p:spPr>
      </p:pic>
      <p:sp>
        <p:nvSpPr>
          <p:cNvPr id="8" name="9"/>
          <p:cNvSpPr txBox="1"/>
          <p:nvPr/>
        </p:nvSpPr>
        <p:spPr>
          <a:xfrm>
            <a:off x="1640451" y="4419830"/>
            <a:ext cx="9769670"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使用完之后需要在适当的位置移除监听：</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505861" y="4968058"/>
            <a:ext cx="6038850" cy="352425"/>
          </a:xfrm>
          <a:prstGeom prst="rect">
            <a:avLst/>
          </a:prstGeom>
        </p:spPr>
      </p:pic>
      <p:sp>
        <p:nvSpPr>
          <p:cNvPr id="10" name="任意多边形 11"/>
          <p:cNvSpPr/>
          <p:nvPr/>
        </p:nvSpPr>
        <p:spPr>
          <a:xfrm rot="5400000">
            <a:off x="6217734" y="-321664"/>
            <a:ext cx="4558669" cy="6364064"/>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sz="1600" dirty="0">
              <a:latin typeface="微软雅黑" panose="020B0503020204020204" pitchFamily="34" charset="-122"/>
              <a:ea typeface="微软雅黑" panose="020B0503020204020204" pitchFamily="34" charset="-122"/>
            </a:endParaRPr>
          </a:p>
        </p:txBody>
      </p:sp>
      <p:sp>
        <p:nvSpPr>
          <p:cNvPr id="11" name="文本框 35"/>
          <p:cNvSpPr txBox="1"/>
          <p:nvPr/>
        </p:nvSpPr>
        <p:spPr>
          <a:xfrm>
            <a:off x="6001285" y="989537"/>
            <a:ext cx="5424266" cy="3779176"/>
          </a:xfrm>
          <a:prstGeom prst="rect">
            <a:avLst/>
          </a:prstGeom>
          <a:noFill/>
        </p:spPr>
        <p:txBody>
          <a:bodyPr wrap="square" rtlCol="0">
            <a:spAutoFit/>
          </a:bodyPr>
          <a:lstStyle/>
          <a:p>
            <a:pPr>
              <a:lnSpc>
                <a:spcPct val="114000"/>
              </a:lnSpc>
              <a:spcAft>
                <a:spcPts val="1000"/>
              </a:spcAft>
            </a:pPr>
            <a:r>
              <a:rPr lang="en-US" altLang="zh-CN" sz="1400" dirty="0">
                <a:solidFill>
                  <a:schemeClr val="bg1"/>
                </a:solidFill>
                <a:latin typeface="微软雅黑" panose="020B0503020204020204" pitchFamily="34" charset="-122"/>
                <a:ea typeface="微软雅黑" panose="020B0503020204020204" pitchFamily="34" charset="-122"/>
              </a:rPr>
              <a:t>LocationListener</a:t>
            </a:r>
            <a:r>
              <a:rPr lang="zh-CN" altLang="en-US" sz="1400" dirty="0">
                <a:solidFill>
                  <a:schemeClr val="bg1"/>
                </a:solidFill>
                <a:latin typeface="微软雅黑" panose="020B0503020204020204" pitchFamily="34" charset="-122"/>
                <a:ea typeface="微软雅黑" panose="020B0503020204020204" pitchFamily="34" charset="-122"/>
              </a:rPr>
              <a:t>需要实现的方法：</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lnSpc>
                <a:spcPct val="114000"/>
              </a:lnSpc>
              <a:spcAft>
                <a:spcPts val="1000"/>
              </a:spcAft>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rPr>
              <a:t>onLocationChanged(Location location)</a:t>
            </a:r>
            <a:r>
              <a:rPr lang="zh-CN" altLang="en-US" sz="1400" dirty="0">
                <a:solidFill>
                  <a:schemeClr val="bg1"/>
                </a:solidFill>
                <a:latin typeface="微软雅黑" panose="020B0503020204020204" pitchFamily="34" charset="-122"/>
                <a:ea typeface="微软雅黑" panose="020B0503020204020204" pitchFamily="34" charset="-122"/>
              </a:rPr>
              <a:t>：当位置发生变化的时候会自动调用该方法，参数</a:t>
            </a:r>
            <a:r>
              <a:rPr lang="en-US" altLang="zh-CN" sz="1400" dirty="0">
                <a:solidFill>
                  <a:schemeClr val="bg1"/>
                </a:solidFill>
                <a:latin typeface="微软雅黑" panose="020B0503020204020204" pitchFamily="34" charset="-122"/>
                <a:ea typeface="微软雅黑" panose="020B0503020204020204" pitchFamily="34" charset="-122"/>
              </a:rPr>
              <a:t>location</a:t>
            </a:r>
            <a:r>
              <a:rPr lang="zh-CN" altLang="en-US" sz="1400" dirty="0">
                <a:solidFill>
                  <a:schemeClr val="bg1"/>
                </a:solidFill>
                <a:latin typeface="微软雅黑" panose="020B0503020204020204" pitchFamily="34" charset="-122"/>
                <a:ea typeface="微软雅黑" panose="020B0503020204020204" pitchFamily="34" charset="-122"/>
              </a:rPr>
              <a:t>记录了最新的位置信息。</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lnSpc>
                <a:spcPct val="114000"/>
              </a:lnSpc>
              <a:spcAft>
                <a:spcPts val="1000"/>
              </a:spcAft>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rPr>
              <a:t>onStatusChanged(String provider, int status, Bundle extras)</a:t>
            </a:r>
            <a:r>
              <a:rPr lang="zh-CN" altLang="en-US" sz="1400" dirty="0">
                <a:solidFill>
                  <a:schemeClr val="bg1"/>
                </a:solidFill>
                <a:latin typeface="微软雅黑" panose="020B0503020204020204" pitchFamily="34" charset="-122"/>
                <a:ea typeface="微软雅黑" panose="020B0503020204020204" pitchFamily="34" charset="-122"/>
              </a:rPr>
              <a:t>：当位置提供者的状态发生改变（可用到不可用、不可用到可用）时自动调用该方法；参数</a:t>
            </a:r>
            <a:r>
              <a:rPr lang="en-US" altLang="zh-CN" sz="1400" dirty="0">
                <a:solidFill>
                  <a:schemeClr val="bg1"/>
                </a:solidFill>
                <a:latin typeface="微软雅黑" panose="020B0503020204020204" pitchFamily="34" charset="-122"/>
                <a:ea typeface="微软雅黑" panose="020B0503020204020204" pitchFamily="34" charset="-122"/>
              </a:rPr>
              <a:t>provider</a:t>
            </a:r>
            <a:r>
              <a:rPr lang="zh-CN" altLang="en-US" sz="1400" dirty="0">
                <a:solidFill>
                  <a:schemeClr val="bg1"/>
                </a:solidFill>
                <a:latin typeface="微软雅黑" panose="020B0503020204020204" pitchFamily="34" charset="-122"/>
                <a:ea typeface="微软雅黑" panose="020B0503020204020204" pitchFamily="34" charset="-122"/>
              </a:rPr>
              <a:t>为位置提供者的名称，</a:t>
            </a:r>
            <a:r>
              <a:rPr lang="en-US" altLang="zh-CN" sz="1400" dirty="0">
                <a:solidFill>
                  <a:schemeClr val="bg1"/>
                </a:solidFill>
                <a:latin typeface="微软雅黑" panose="020B0503020204020204" pitchFamily="34" charset="-122"/>
                <a:ea typeface="微软雅黑" panose="020B0503020204020204" pitchFamily="34" charset="-122"/>
              </a:rPr>
              <a:t>status</a:t>
            </a:r>
            <a:r>
              <a:rPr lang="zh-CN" altLang="en-US" sz="1400" dirty="0">
                <a:solidFill>
                  <a:schemeClr val="bg1"/>
                </a:solidFill>
                <a:latin typeface="微软雅黑" panose="020B0503020204020204" pitchFamily="34" charset="-122"/>
                <a:ea typeface="微软雅黑" panose="020B0503020204020204" pitchFamily="34" charset="-122"/>
              </a:rPr>
              <a:t>为状态信息：</a:t>
            </a:r>
            <a:r>
              <a:rPr lang="en-US" altLang="zh-CN" sz="1400" dirty="0">
                <a:solidFill>
                  <a:schemeClr val="bg1"/>
                </a:solidFill>
                <a:latin typeface="微软雅黑" panose="020B0503020204020204" pitchFamily="34" charset="-122"/>
                <a:ea typeface="微软雅黑" panose="020B0503020204020204" pitchFamily="34" charset="-122"/>
              </a:rPr>
              <a:t>OUT_OF_SERVICE </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AVAILABLE </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TEMPORARILY_UNAVAILABLE </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extras</a:t>
            </a:r>
            <a:r>
              <a:rPr lang="zh-CN" altLang="en-US" sz="1400" dirty="0">
                <a:solidFill>
                  <a:schemeClr val="bg1"/>
                </a:solidFill>
                <a:latin typeface="微软雅黑" panose="020B0503020204020204" pitchFamily="34" charset="-122"/>
                <a:ea typeface="微软雅黑" panose="020B0503020204020204" pitchFamily="34" charset="-122"/>
              </a:rPr>
              <a:t>为附加数据：</a:t>
            </a:r>
            <a:r>
              <a:rPr lang="en-US" altLang="zh-CN" sz="1400" dirty="0">
                <a:solidFill>
                  <a:schemeClr val="bg1"/>
                </a:solidFill>
                <a:latin typeface="微软雅黑" panose="020B0503020204020204" pitchFamily="34" charset="-122"/>
                <a:ea typeface="微软雅黑" panose="020B0503020204020204" pitchFamily="34" charset="-122"/>
              </a:rPr>
              <a:t>key/value</a:t>
            </a:r>
            <a:r>
              <a:rPr lang="zh-CN" altLang="en-US" sz="1400" dirty="0">
                <a:solidFill>
                  <a:schemeClr val="bg1"/>
                </a:solidFill>
                <a:latin typeface="微软雅黑" panose="020B0503020204020204" pitchFamily="34" charset="-122"/>
                <a:ea typeface="微软雅黑" panose="020B0503020204020204" pitchFamily="34" charset="-122"/>
              </a:rPr>
              <a:t>，如</a:t>
            </a:r>
            <a:r>
              <a:rPr lang="en-US" altLang="zh-CN" sz="1400" dirty="0">
                <a:solidFill>
                  <a:schemeClr val="bg1"/>
                </a:solidFill>
                <a:latin typeface="微软雅黑" panose="020B0503020204020204" pitchFamily="34" charset="-122"/>
                <a:ea typeface="微软雅黑" panose="020B0503020204020204" pitchFamily="34" charset="-122"/>
              </a:rPr>
              <a:t>satellites</a:t>
            </a:r>
            <a:r>
              <a:rPr lang="zh-CN" altLang="en-US"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lnSpc>
                <a:spcPct val="114000"/>
              </a:lnSpc>
              <a:spcAft>
                <a:spcPts val="1000"/>
              </a:spcAft>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rPr>
              <a:t>onProviderEnabled(String provider)</a:t>
            </a:r>
            <a:r>
              <a:rPr lang="zh-CN" altLang="en-US" sz="1400" dirty="0">
                <a:solidFill>
                  <a:schemeClr val="bg1"/>
                </a:solidFill>
                <a:latin typeface="微软雅黑" panose="020B0503020204020204" pitchFamily="34" charset="-122"/>
                <a:ea typeface="微软雅黑" panose="020B0503020204020204" pitchFamily="34" charset="-122"/>
              </a:rPr>
              <a:t>：位置信息提供者可用时自动调用，比如用户关闭了</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时，</a:t>
            </a:r>
            <a:r>
              <a:rPr lang="en-US" altLang="zh-CN" sz="1400" dirty="0">
                <a:solidFill>
                  <a:schemeClr val="bg1"/>
                </a:solidFill>
                <a:latin typeface="微软雅黑" panose="020B0503020204020204" pitchFamily="34" charset="-122"/>
                <a:ea typeface="微软雅黑" panose="020B0503020204020204" pitchFamily="34" charset="-122"/>
              </a:rPr>
              <a:t>provider</a:t>
            </a:r>
            <a:r>
              <a:rPr lang="zh-CN" altLang="en-US" sz="1400" dirty="0">
                <a:solidFill>
                  <a:schemeClr val="bg1"/>
                </a:solidFill>
                <a:latin typeface="微软雅黑" panose="020B0503020204020204" pitchFamily="34" charset="-122"/>
                <a:ea typeface="微软雅黑" panose="020B0503020204020204" pitchFamily="34" charset="-122"/>
              </a:rPr>
              <a:t>则为“</a:t>
            </a:r>
            <a:r>
              <a:rPr lang="en-US" altLang="zh-CN" sz="1400" dirty="0">
                <a:solidFill>
                  <a:schemeClr val="bg1"/>
                </a:solidFill>
                <a:latin typeface="微软雅黑" panose="020B0503020204020204" pitchFamily="34" charset="-122"/>
                <a:ea typeface="微软雅黑" panose="020B0503020204020204" pitchFamily="34" charset="-122"/>
              </a:rPr>
              <a:t>gps”</a:t>
            </a:r>
            <a:r>
              <a:rPr lang="zh-CN" altLang="en-US" sz="1400" dirty="0">
                <a:solidFill>
                  <a:schemeClr val="bg1"/>
                </a:solidFill>
                <a:latin typeface="微软雅黑" panose="020B0503020204020204" pitchFamily="34" charset="-122"/>
                <a:ea typeface="微软雅黑" panose="020B0503020204020204" pitchFamily="34" charset="-122"/>
              </a:rPr>
              <a:t>；</a:t>
            </a:r>
            <a:endParaRPr lang="zh-CN" altLang="en-US" sz="1400" dirty="0">
              <a:solidFill>
                <a:schemeClr val="bg1"/>
              </a:solidFill>
              <a:latin typeface="微软雅黑" panose="020B0503020204020204" pitchFamily="34" charset="-122"/>
              <a:ea typeface="微软雅黑" panose="020B0503020204020204" pitchFamily="34" charset="-122"/>
            </a:endParaRPr>
          </a:p>
          <a:p>
            <a:pPr marL="285750" indent="-285750">
              <a:lnSpc>
                <a:spcPct val="114000"/>
              </a:lnSpc>
              <a:spcAft>
                <a:spcPts val="1000"/>
              </a:spcAft>
              <a:buFont typeface="Arial" panose="020B0604020202020204" pitchFamily="34" charset="0"/>
              <a:buChar char="•"/>
            </a:pPr>
            <a:r>
              <a:rPr lang="en-US" altLang="zh-CN" sz="1400" dirty="0">
                <a:solidFill>
                  <a:schemeClr val="bg1"/>
                </a:solidFill>
                <a:latin typeface="微软雅黑" panose="020B0503020204020204" pitchFamily="34" charset="-122"/>
                <a:ea typeface="微软雅黑" panose="020B0503020204020204" pitchFamily="34" charset="-122"/>
              </a:rPr>
              <a:t>onProviderDisabled(String provider)</a:t>
            </a:r>
            <a:r>
              <a:rPr lang="zh-CN" altLang="en-US" sz="1400" dirty="0">
                <a:solidFill>
                  <a:schemeClr val="bg1"/>
                </a:solidFill>
                <a:latin typeface="微软雅黑" panose="020B0503020204020204" pitchFamily="34" charset="-122"/>
                <a:ea typeface="微软雅黑" panose="020B0503020204020204" pitchFamily="34" charset="-122"/>
              </a:rPr>
              <a:t>：位置信息不可用时自动调用。</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8" grpId="0"/>
      <p:bldP spid="10" grpId="0" animBg="1"/>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相关类介绍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063464" y="1441220"/>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411852" y="1411949"/>
            <a:ext cx="6561549"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用于选择位置信息的辅助类</a:t>
            </a:r>
            <a:r>
              <a:rPr lang="en-US" altLang="zh-CN" b="1" dirty="0">
                <a:solidFill>
                  <a:schemeClr val="tx2">
                    <a:lumMod val="50000"/>
                  </a:schemeClr>
                </a:solidFill>
                <a:latin typeface="微软雅黑" panose="020B0503020204020204" pitchFamily="34" charset="-122"/>
                <a:ea typeface="微软雅黑" panose="020B0503020204020204" pitchFamily="34" charset="-122"/>
              </a:rPr>
              <a:t>Criteria</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411851" y="1960177"/>
            <a:ext cx="9769670"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创建</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LocationProvider</a:t>
            </a:r>
            <a:r>
              <a:rPr lang="zh-CN" altLang="en-US" dirty="0">
                <a:solidFill>
                  <a:schemeClr val="tx2">
                    <a:lumMod val="50000"/>
                  </a:schemeClr>
                </a:solidFill>
                <a:latin typeface="微软雅黑" panose="020B0503020204020204" pitchFamily="34" charset="-122"/>
                <a:ea typeface="微软雅黑" panose="020B0503020204020204" pitchFamily="34" charset="-122"/>
              </a:rPr>
              <a:t>对象时会使用到该类。定位信息提供者会根据精度、电量、是否提供高度、速度、方位、服务商付费等信息进行排序选择定位提供者，实例参考：</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762911" y="2923904"/>
            <a:ext cx="7067550" cy="3200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相关类介绍</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579920" y="146759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928308" y="1438326"/>
            <a:ext cx="6561549" cy="366575"/>
          </a:xfrm>
          <a:prstGeom prst="rect">
            <a:avLst/>
          </a:prstGeom>
          <a:noFill/>
        </p:spPr>
        <p:txBody>
          <a:bodyPr wrap="square" lIns="0" tIns="0" rIns="0" bIns="0" rtlCol="0">
            <a:spAutoFit/>
          </a:bodyPr>
          <a:lstStyle/>
          <a:p>
            <a:pPr marL="0" lvl="1">
              <a:lnSpc>
                <a:spcPct val="150000"/>
              </a:lnSpc>
            </a:pPr>
            <a:r>
              <a:rPr lang="en-US" altLang="zh-CN" dirty="0">
                <a:solidFill>
                  <a:schemeClr val="tx2">
                    <a:lumMod val="50000"/>
                  </a:schemeClr>
                </a:solidFill>
                <a:latin typeface="微软雅黑" panose="020B0503020204020204" pitchFamily="34" charset="-122"/>
                <a:ea typeface="微软雅黑" panose="020B0503020204020204" pitchFamily="34" charset="-122"/>
              </a:rPr>
              <a:t>GPS</a:t>
            </a:r>
            <a:r>
              <a:rPr lang="zh-CN" altLang="en-US" dirty="0">
                <a:solidFill>
                  <a:schemeClr val="tx2">
                    <a:lumMod val="50000"/>
                  </a:schemeClr>
                </a:solidFill>
                <a:latin typeface="微软雅黑" panose="020B0503020204020204" pitchFamily="34" charset="-122"/>
                <a:ea typeface="微软雅黑" panose="020B0503020204020204" pitchFamily="34" charset="-122"/>
              </a:rPr>
              <a:t>状态监听的接口</a:t>
            </a:r>
            <a:r>
              <a:rPr lang="en-US" altLang="zh-CN" b="1" dirty="0">
                <a:solidFill>
                  <a:schemeClr val="tx2">
                    <a:lumMod val="50000"/>
                  </a:schemeClr>
                </a:solidFill>
                <a:latin typeface="微软雅黑" panose="020B0503020204020204" pitchFamily="34" charset="-122"/>
                <a:ea typeface="微软雅黑" panose="020B0503020204020204" pitchFamily="34" charset="-122"/>
              </a:rPr>
              <a:t>GpsStatusListener</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928307" y="1986554"/>
            <a:ext cx="9769670"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使用方法与</a:t>
            </a:r>
            <a:r>
              <a:rPr lang="en-US" altLang="zh-CN" dirty="0">
                <a:solidFill>
                  <a:schemeClr val="tx2">
                    <a:lumMod val="50000"/>
                  </a:schemeClr>
                </a:solidFill>
                <a:latin typeface="微软雅黑" panose="020B0503020204020204" pitchFamily="34" charset="-122"/>
                <a:ea typeface="微软雅黑" panose="020B0503020204020204" pitchFamily="34" charset="-122"/>
              </a:rPr>
              <a:t>locationListener</a:t>
            </a:r>
            <a:r>
              <a:rPr lang="zh-CN" altLang="en-US" dirty="0">
                <a:solidFill>
                  <a:schemeClr val="tx2">
                    <a:lumMod val="50000"/>
                  </a:schemeClr>
                </a:solidFill>
                <a:latin typeface="微软雅黑" panose="020B0503020204020204" pitchFamily="34" charset="-122"/>
                <a:ea typeface="微软雅黑" panose="020B0503020204020204" pitchFamily="34" charset="-122"/>
              </a:rPr>
              <a:t>接口类似，先实现接口并创建对象，实现接口中的方法：</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306612" y="2565920"/>
            <a:ext cx="4610100" cy="400050"/>
          </a:xfrm>
          <a:prstGeom prst="rect">
            <a:avLst/>
          </a:prstGeom>
        </p:spPr>
      </p:pic>
      <p:sp>
        <p:nvSpPr>
          <p:cNvPr id="9" name="9"/>
          <p:cNvSpPr txBox="1"/>
          <p:nvPr/>
        </p:nvSpPr>
        <p:spPr>
          <a:xfrm>
            <a:off x="1928307" y="3178761"/>
            <a:ext cx="8523457"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在方法中实现对卫星状态信息变化的监听，根据</a:t>
            </a:r>
            <a:r>
              <a:rPr lang="en-US" altLang="zh-CN" dirty="0">
                <a:solidFill>
                  <a:schemeClr val="tx2">
                    <a:lumMod val="50000"/>
                  </a:schemeClr>
                </a:solidFill>
                <a:latin typeface="微软雅黑" panose="020B0503020204020204" pitchFamily="34" charset="-122"/>
                <a:ea typeface="微软雅黑" panose="020B0503020204020204" pitchFamily="34" charset="-122"/>
              </a:rPr>
              <a:t>event</a:t>
            </a:r>
            <a:r>
              <a:rPr lang="zh-CN" altLang="en-US" dirty="0">
                <a:solidFill>
                  <a:schemeClr val="tx2">
                    <a:lumMod val="50000"/>
                  </a:schemeClr>
                </a:solidFill>
                <a:latin typeface="微软雅黑" panose="020B0503020204020204" pitchFamily="34" charset="-122"/>
                <a:ea typeface="微软雅黑" panose="020B0503020204020204" pitchFamily="34" charset="-122"/>
              </a:rPr>
              <a:t>的类型编写逻辑代码。创建对象后再注册监听：</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94762" y="4173626"/>
            <a:ext cx="7219950" cy="314325"/>
          </a:xfrm>
          <a:prstGeom prst="rect">
            <a:avLst/>
          </a:prstGeom>
        </p:spPr>
      </p:pic>
      <p:sp>
        <p:nvSpPr>
          <p:cNvPr id="11" name="9"/>
          <p:cNvSpPr txBox="1"/>
          <p:nvPr/>
        </p:nvSpPr>
        <p:spPr>
          <a:xfrm>
            <a:off x="1928307" y="4786467"/>
            <a:ext cx="9769670"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使用后在合适的位置释放监听：</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a:stretch>
            <a:fillRect/>
          </a:stretch>
        </p:blipFill>
        <p:spPr>
          <a:xfrm>
            <a:off x="2885224" y="5451558"/>
            <a:ext cx="7439025" cy="3524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9"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定位流程</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076716" y="1586994"/>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425104" y="1557723"/>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1. </a:t>
            </a:r>
            <a:r>
              <a:rPr lang="zh-CN" altLang="en-US" b="1" dirty="0">
                <a:solidFill>
                  <a:schemeClr val="tx2">
                    <a:lumMod val="50000"/>
                  </a:schemeClr>
                </a:solidFill>
                <a:latin typeface="微软雅黑" panose="020B0503020204020204" pitchFamily="34" charset="-122"/>
                <a:ea typeface="微软雅黑" panose="020B0503020204020204" pitchFamily="34" charset="-122"/>
              </a:rPr>
              <a:t>配置权限</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425104" y="2105951"/>
            <a:ext cx="9839245"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和许多我们平时接触到的需要</a:t>
            </a:r>
            <a:r>
              <a:rPr lang="en-US" altLang="zh-CN" dirty="0">
                <a:solidFill>
                  <a:schemeClr val="tx2">
                    <a:lumMod val="50000"/>
                  </a:schemeClr>
                </a:solidFill>
                <a:latin typeface="微软雅黑" panose="020B0503020204020204" pitchFamily="34" charset="-122"/>
                <a:ea typeface="微软雅黑" panose="020B0503020204020204" pitchFamily="34" charset="-122"/>
              </a:rPr>
              <a:t>GPS</a:t>
            </a:r>
            <a:r>
              <a:rPr lang="zh-CN" altLang="en-US" dirty="0">
                <a:solidFill>
                  <a:schemeClr val="tx2">
                    <a:lumMod val="50000"/>
                  </a:schemeClr>
                </a:solidFill>
                <a:latin typeface="微软雅黑" panose="020B0503020204020204" pitchFamily="34" charset="-122"/>
                <a:ea typeface="微软雅黑" panose="020B0503020204020204" pitchFamily="34" charset="-122"/>
              </a:rPr>
              <a:t>定位的应用一样，是需要申请权限的。在</a:t>
            </a:r>
            <a:r>
              <a:rPr lang="en-US" altLang="zh-CN" dirty="0">
                <a:solidFill>
                  <a:schemeClr val="tx2">
                    <a:lumMod val="50000"/>
                  </a:schemeClr>
                </a:solidFill>
                <a:latin typeface="微软雅黑" panose="020B0503020204020204" pitchFamily="34" charset="-122"/>
                <a:ea typeface="微软雅黑" panose="020B0503020204020204" pitchFamily="34" charset="-122"/>
              </a:rPr>
              <a:t>AndroidManifest.xml</a:t>
            </a:r>
            <a:r>
              <a:rPr lang="zh-CN" altLang="en-US" dirty="0">
                <a:solidFill>
                  <a:schemeClr val="tx2">
                    <a:lumMod val="50000"/>
                  </a:schemeClr>
                </a:solidFill>
                <a:latin typeface="微软雅黑" panose="020B0503020204020204" pitchFamily="34" charset="-122"/>
                <a:ea typeface="微软雅黑" panose="020B0503020204020204" pitchFamily="34" charset="-122"/>
              </a:rPr>
              <a:t>文件中添加以下权限：</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077220" y="3069678"/>
            <a:ext cx="8048625" cy="676275"/>
          </a:xfrm>
          <a:prstGeom prst="rect">
            <a:avLst/>
          </a:prstGeom>
        </p:spPr>
      </p:pic>
      <p:sp>
        <p:nvSpPr>
          <p:cNvPr id="13" name="矩形 11"/>
          <p:cNvSpPr>
            <a:spLocks noChangeArrowheads="1"/>
          </p:cNvSpPr>
          <p:nvPr/>
        </p:nvSpPr>
        <p:spPr bwMode="auto">
          <a:xfrm>
            <a:off x="1076716" y="395687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9"/>
          <p:cNvSpPr txBox="1"/>
          <p:nvPr/>
        </p:nvSpPr>
        <p:spPr>
          <a:xfrm>
            <a:off x="1425104" y="3927606"/>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2. </a:t>
            </a:r>
            <a:r>
              <a:rPr lang="zh-CN" altLang="en-US" b="1" dirty="0">
                <a:solidFill>
                  <a:schemeClr val="tx2">
                    <a:lumMod val="50000"/>
                  </a:schemeClr>
                </a:solidFill>
                <a:latin typeface="微软雅黑" panose="020B0503020204020204" pitchFamily="34" charset="-122"/>
                <a:ea typeface="微软雅黑" panose="020B0503020204020204" pitchFamily="34" charset="-122"/>
              </a:rPr>
              <a:t>获取</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LocationManager</a:t>
            </a:r>
            <a:r>
              <a:rPr lang="zh-CN" altLang="en-US" b="1" dirty="0">
                <a:solidFill>
                  <a:schemeClr val="tx2">
                    <a:lumMod val="50000"/>
                  </a:schemeClr>
                </a:solidFill>
                <a:latin typeface="微软雅黑" panose="020B0503020204020204" pitchFamily="34" charset="-122"/>
                <a:ea typeface="微软雅黑" panose="020B0503020204020204" pitchFamily="34" charset="-122"/>
              </a:rPr>
              <a:t>类型对象</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077220" y="4622490"/>
            <a:ext cx="8391525"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13" grpId="0" animBg="1"/>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定位流程</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089968" y="1205866"/>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438356" y="1176595"/>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3. </a:t>
            </a:r>
            <a:r>
              <a:rPr lang="zh-CN" altLang="en-US" b="1" dirty="0">
                <a:solidFill>
                  <a:schemeClr val="tx2">
                    <a:lumMod val="50000"/>
                  </a:schemeClr>
                </a:solidFill>
                <a:latin typeface="微软雅黑" panose="020B0503020204020204" pitchFamily="34" charset="-122"/>
                <a:ea typeface="微软雅黑" panose="020B0503020204020204" pitchFamily="34" charset="-122"/>
              </a:rPr>
              <a:t>获取最佳定位方式</a:t>
            </a:r>
            <a:r>
              <a:rPr lang="en-US" altLang="zh-CN" b="1" dirty="0">
                <a:solidFill>
                  <a:schemeClr val="tx2">
                    <a:lumMod val="50000"/>
                  </a:schemeClr>
                </a:solidFill>
                <a:latin typeface="微软雅黑" panose="020B0503020204020204" pitchFamily="34" charset="-122"/>
                <a:ea typeface="微软雅黑" panose="020B0503020204020204" pitchFamily="34" charset="-122"/>
              </a:rPr>
              <a:t>pProvider</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438356" y="1724823"/>
            <a:ext cx="9839245"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这步可有可无，根据情况而定。</a:t>
            </a:r>
            <a:r>
              <a:rPr lang="en-US" altLang="zh-CN" dirty="0">
                <a:solidFill>
                  <a:schemeClr val="tx2">
                    <a:lumMod val="50000"/>
                  </a:schemeClr>
                </a:solidFill>
                <a:latin typeface="微软雅黑" panose="020B0503020204020204" pitchFamily="34" charset="-122"/>
                <a:ea typeface="微软雅黑" panose="020B0503020204020204" pitchFamily="34" charset="-122"/>
              </a:rPr>
              <a:t>mCriteria</a:t>
            </a:r>
            <a:r>
              <a:rPr lang="zh-CN" altLang="en-US" dirty="0">
                <a:solidFill>
                  <a:schemeClr val="tx2">
                    <a:lumMod val="50000"/>
                  </a:schemeClr>
                </a:solidFill>
                <a:latin typeface="微软雅黑" panose="020B0503020204020204" pitchFamily="34" charset="-122"/>
                <a:ea typeface="微软雅黑" panose="020B0503020204020204" pitchFamily="34" charset="-122"/>
              </a:rPr>
              <a:t>为一个</a:t>
            </a:r>
            <a:r>
              <a:rPr lang="en-US" altLang="zh-CN" dirty="0">
                <a:solidFill>
                  <a:schemeClr val="tx2">
                    <a:lumMod val="50000"/>
                  </a:schemeClr>
                </a:solidFill>
                <a:latin typeface="微软雅黑" panose="020B0503020204020204" pitchFamily="34" charset="-122"/>
                <a:ea typeface="微软雅黑" panose="020B0503020204020204" pitchFamily="34" charset="-122"/>
              </a:rPr>
              <a:t>Criteria</a:t>
            </a:r>
            <a:r>
              <a:rPr lang="zh-CN" altLang="en-US" dirty="0">
                <a:solidFill>
                  <a:schemeClr val="tx2">
                    <a:lumMod val="50000"/>
                  </a:schemeClr>
                </a:solidFill>
                <a:latin typeface="微软雅黑" panose="020B0503020204020204" pitchFamily="34" charset="-122"/>
                <a:ea typeface="微软雅黑" panose="020B0503020204020204" pitchFamily="34" charset="-122"/>
              </a:rPr>
              <a:t>类型的对象，使用方法和实例可见之前的类相关介绍</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3" name="矩形 11"/>
          <p:cNvSpPr>
            <a:spLocks noChangeArrowheads="1"/>
          </p:cNvSpPr>
          <p:nvPr/>
        </p:nvSpPr>
        <p:spPr bwMode="auto">
          <a:xfrm>
            <a:off x="1089968" y="3176130"/>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9"/>
          <p:cNvSpPr txBox="1"/>
          <p:nvPr/>
        </p:nvSpPr>
        <p:spPr>
          <a:xfrm>
            <a:off x="1438356" y="3146859"/>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4. </a:t>
            </a:r>
            <a:r>
              <a:rPr lang="zh-CN" altLang="en-US" b="1" dirty="0">
                <a:solidFill>
                  <a:schemeClr val="tx2">
                    <a:lumMod val="50000"/>
                  </a:schemeClr>
                </a:solidFill>
                <a:latin typeface="微软雅黑" panose="020B0503020204020204" pitchFamily="34" charset="-122"/>
                <a:ea typeface="微软雅黑" panose="020B0503020204020204" pitchFamily="34" charset="-122"/>
              </a:rPr>
              <a:t>实现</a:t>
            </a:r>
            <a:r>
              <a:rPr lang="en-US" altLang="zh-CN" b="1" dirty="0">
                <a:solidFill>
                  <a:schemeClr val="tx2">
                    <a:lumMod val="50000"/>
                  </a:schemeClr>
                </a:solidFill>
                <a:latin typeface="微软雅黑" panose="020B0503020204020204" pitchFamily="34" charset="-122"/>
                <a:ea typeface="微软雅黑" panose="020B0503020204020204" pitchFamily="34" charset="-122"/>
              </a:rPr>
              <a:t>LocationListener</a:t>
            </a:r>
            <a:r>
              <a:rPr lang="zh-CN" altLang="en-US" b="1" dirty="0">
                <a:solidFill>
                  <a:schemeClr val="tx2">
                    <a:lumMod val="50000"/>
                  </a:schemeClr>
                </a:solidFill>
                <a:latin typeface="微软雅黑" panose="020B0503020204020204" pitchFamily="34" charset="-122"/>
                <a:ea typeface="微软雅黑" panose="020B0503020204020204" pitchFamily="34" charset="-122"/>
              </a:rPr>
              <a:t>接口</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543340" y="2688550"/>
            <a:ext cx="5629275" cy="371475"/>
          </a:xfrm>
          <a:prstGeom prst="rect">
            <a:avLst/>
          </a:prstGeom>
        </p:spPr>
      </p:pic>
      <p:sp>
        <p:nvSpPr>
          <p:cNvPr id="12" name="9"/>
          <p:cNvSpPr txBox="1"/>
          <p:nvPr/>
        </p:nvSpPr>
        <p:spPr>
          <a:xfrm>
            <a:off x="1438356" y="3699987"/>
            <a:ext cx="9839245"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可以采用内部类（</a:t>
            </a:r>
            <a:r>
              <a:rPr lang="en-US" altLang="zh-CN" dirty="0">
                <a:solidFill>
                  <a:schemeClr val="tx2">
                    <a:lumMod val="50000"/>
                  </a:schemeClr>
                </a:solidFill>
                <a:latin typeface="微软雅黑" panose="020B0503020204020204" pitchFamily="34" charset="-122"/>
                <a:ea typeface="微软雅黑" panose="020B0503020204020204" pitchFamily="34" charset="-122"/>
              </a:rPr>
              <a:t>MyLocationListener</a:t>
            </a:r>
            <a:r>
              <a:rPr lang="zh-CN" altLang="en-US" dirty="0">
                <a:solidFill>
                  <a:schemeClr val="tx2">
                    <a:lumMod val="50000"/>
                  </a:schemeClr>
                </a:solidFill>
                <a:latin typeface="微软雅黑" panose="020B0503020204020204" pitchFamily="34" charset="-122"/>
                <a:ea typeface="微软雅黑" panose="020B0503020204020204" pitchFamily="34" charset="-122"/>
              </a:rPr>
              <a:t>）或匿名类方式实现，重写接口方法。</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5" name="矩形 11"/>
          <p:cNvSpPr>
            <a:spLocks noChangeArrowheads="1"/>
          </p:cNvSpPr>
          <p:nvPr/>
        </p:nvSpPr>
        <p:spPr bwMode="auto">
          <a:xfrm>
            <a:off x="1089968" y="4398491"/>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6" name="9"/>
          <p:cNvSpPr txBox="1"/>
          <p:nvPr/>
        </p:nvSpPr>
        <p:spPr>
          <a:xfrm>
            <a:off x="1438356" y="4369220"/>
            <a:ext cx="74009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5.</a:t>
            </a:r>
            <a:r>
              <a:rPr lang="zh-CN" altLang="en-US" b="1" dirty="0">
                <a:solidFill>
                  <a:schemeClr val="tx2">
                    <a:lumMod val="50000"/>
                  </a:schemeClr>
                </a:solidFill>
                <a:latin typeface="微软雅黑" panose="020B0503020204020204" pitchFamily="34" charset="-122"/>
                <a:ea typeface="微软雅黑" panose="020B0503020204020204" pitchFamily="34" charset="-122"/>
              </a:rPr>
              <a:t>创建</a:t>
            </a:r>
            <a:r>
              <a:rPr lang="en-US" altLang="zh-CN" b="1" dirty="0">
                <a:solidFill>
                  <a:schemeClr val="tx2">
                    <a:lumMod val="50000"/>
                  </a:schemeClr>
                </a:solidFill>
                <a:latin typeface="微软雅黑" panose="020B0503020204020204" pitchFamily="34" charset="-122"/>
                <a:ea typeface="微软雅黑" panose="020B0503020204020204" pitchFamily="34" charset="-122"/>
              </a:rPr>
              <a:t>MyLocationListener</a:t>
            </a:r>
            <a:r>
              <a:rPr lang="zh-CN" altLang="en-US" b="1" dirty="0">
                <a:solidFill>
                  <a:schemeClr val="tx2">
                    <a:lumMod val="50000"/>
                  </a:schemeClr>
                </a:solidFill>
                <a:latin typeface="微软雅黑" panose="020B0503020204020204" pitchFamily="34" charset="-122"/>
                <a:ea typeface="微软雅黑" panose="020B0503020204020204" pitchFamily="34" charset="-122"/>
              </a:rPr>
              <a:t>对象</a:t>
            </a:r>
            <a:r>
              <a:rPr lang="en-US" altLang="zh-CN" b="1" dirty="0">
                <a:solidFill>
                  <a:schemeClr val="tx2">
                    <a:lumMod val="50000"/>
                  </a:schemeClr>
                </a:solidFill>
                <a:latin typeface="微软雅黑" panose="020B0503020204020204" pitchFamily="34" charset="-122"/>
                <a:ea typeface="微软雅黑" panose="020B0503020204020204" pitchFamily="34" charset="-122"/>
              </a:rPr>
              <a:t>mLocationListener</a:t>
            </a:r>
            <a:r>
              <a:rPr lang="zh-CN" altLang="en-US" b="1" dirty="0">
                <a:solidFill>
                  <a:schemeClr val="tx2">
                    <a:lumMod val="50000"/>
                  </a:schemeClr>
                </a:solidFill>
                <a:latin typeface="微软雅黑" panose="020B0503020204020204" pitchFamily="34" charset="-122"/>
                <a:ea typeface="微软雅黑" panose="020B0503020204020204" pitchFamily="34" charset="-122"/>
              </a:rPr>
              <a:t>，并添加监听</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812591" y="5038453"/>
            <a:ext cx="8524875" cy="8572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13" grpId="0" animBg="1"/>
      <p:bldP spid="14" grpId="0"/>
      <p:bldP spid="12" grpId="0"/>
      <p:bldP spid="15"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en-US" altLang="zh-CN" sz="2800" dirty="0">
                <a:solidFill>
                  <a:schemeClr val="tx2">
                    <a:lumMod val="50000"/>
                  </a:schemeClr>
                </a:solidFill>
                <a:latin typeface="微软雅黑" panose="020B0503020204020204" pitchFamily="34" charset="-122"/>
                <a:ea typeface="微软雅黑" panose="020B0503020204020204" pitchFamily="34" charset="-122"/>
              </a:rPr>
              <a:t>GPS</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定位流程</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42" name="矩形 11"/>
          <p:cNvSpPr>
            <a:spLocks noChangeArrowheads="1"/>
          </p:cNvSpPr>
          <p:nvPr/>
        </p:nvSpPr>
        <p:spPr bwMode="auto">
          <a:xfrm>
            <a:off x="1046007" y="1205866"/>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43" name="9"/>
          <p:cNvSpPr txBox="1"/>
          <p:nvPr/>
        </p:nvSpPr>
        <p:spPr>
          <a:xfrm>
            <a:off x="1394395" y="1176595"/>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6. </a:t>
            </a:r>
            <a:r>
              <a:rPr lang="zh-CN" altLang="en-US" b="1" dirty="0">
                <a:solidFill>
                  <a:schemeClr val="tx2">
                    <a:lumMod val="50000"/>
                  </a:schemeClr>
                </a:solidFill>
                <a:latin typeface="微软雅黑" panose="020B0503020204020204" pitchFamily="34" charset="-122"/>
                <a:ea typeface="微软雅黑" panose="020B0503020204020204" pitchFamily="34" charset="-122"/>
              </a:rPr>
              <a:t>使用完释放监听</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44" name="9"/>
          <p:cNvSpPr txBox="1"/>
          <p:nvPr/>
        </p:nvSpPr>
        <p:spPr>
          <a:xfrm>
            <a:off x="1394395" y="2320321"/>
            <a:ext cx="9839245"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该方法执行的位置需要特别注意，如果是在</a:t>
            </a:r>
            <a:r>
              <a:rPr lang="en-US" altLang="zh-CN" dirty="0">
                <a:solidFill>
                  <a:schemeClr val="tx2">
                    <a:lumMod val="50000"/>
                  </a:schemeClr>
                </a:solidFill>
                <a:latin typeface="微软雅黑" panose="020B0503020204020204" pitchFamily="34" charset="-122"/>
                <a:ea typeface="微软雅黑" panose="020B0503020204020204" pitchFamily="34" charset="-122"/>
              </a:rPr>
              <a:t>Activity</a:t>
            </a:r>
            <a:r>
              <a:rPr lang="zh-CN" altLang="en-US" dirty="0">
                <a:solidFill>
                  <a:schemeClr val="tx2">
                    <a:lumMod val="50000"/>
                  </a:schemeClr>
                </a:solidFill>
                <a:latin typeface="微软雅黑" panose="020B0503020204020204" pitchFamily="34" charset="-122"/>
                <a:ea typeface="微软雅黑" panose="020B0503020204020204" pitchFamily="34" charset="-122"/>
              </a:rPr>
              <a:t>对象中，则需要考虑</a:t>
            </a:r>
            <a:r>
              <a:rPr lang="en-US" altLang="zh-CN" dirty="0">
                <a:solidFill>
                  <a:schemeClr val="tx2">
                    <a:lumMod val="50000"/>
                  </a:schemeClr>
                </a:solidFill>
                <a:latin typeface="微软雅黑" panose="020B0503020204020204" pitchFamily="34" charset="-122"/>
                <a:ea typeface="微软雅黑" panose="020B0503020204020204" pitchFamily="34" charset="-122"/>
              </a:rPr>
              <a:t>Activity</a:t>
            </a:r>
            <a:r>
              <a:rPr lang="zh-CN" altLang="en-US" dirty="0">
                <a:solidFill>
                  <a:schemeClr val="tx2">
                    <a:lumMod val="50000"/>
                  </a:schemeClr>
                </a:solidFill>
                <a:latin typeface="微软雅黑" panose="020B0503020204020204" pitchFamily="34" charset="-122"/>
                <a:ea typeface="微软雅黑" panose="020B0503020204020204" pitchFamily="34" charset="-122"/>
              </a:rPr>
              <a:t>的生命周期，</a:t>
            </a:r>
            <a:r>
              <a:rPr lang="en-US" altLang="zh-CN" dirty="0">
                <a:solidFill>
                  <a:schemeClr val="tx2">
                    <a:lumMod val="50000"/>
                  </a:schemeClr>
                </a:solidFill>
                <a:latin typeface="微软雅黑" panose="020B0503020204020204" pitchFamily="34" charset="-122"/>
                <a:ea typeface="微软雅黑" panose="020B0503020204020204" pitchFamily="34" charset="-122"/>
              </a:rPr>
              <a:t>onPause</a:t>
            </a:r>
            <a:r>
              <a:rPr lang="zh-CN" altLang="en-US" dirty="0">
                <a:solidFill>
                  <a:schemeClr val="tx2">
                    <a:lumMod val="50000"/>
                  </a:schemeClr>
                </a:solidFill>
                <a:latin typeface="微软雅黑" panose="020B0503020204020204" pitchFamily="34" charset="-122"/>
                <a:ea typeface="微软雅黑" panose="020B0503020204020204" pitchFamily="34" charset="-122"/>
              </a:rPr>
              <a:t>方法中比较合适，因为</a:t>
            </a:r>
            <a:r>
              <a:rPr lang="en-US" altLang="zh-CN" dirty="0">
                <a:solidFill>
                  <a:schemeClr val="tx2">
                    <a:lumMod val="50000"/>
                  </a:schemeClr>
                </a:solidFill>
                <a:latin typeface="微软雅黑" panose="020B0503020204020204" pitchFamily="34" charset="-122"/>
                <a:ea typeface="微软雅黑" panose="020B0503020204020204" pitchFamily="34" charset="-122"/>
              </a:rPr>
              <a:t>onStop</a:t>
            </a:r>
            <a:r>
              <a:rPr lang="zh-CN" altLang="en-US" dirty="0">
                <a:solidFill>
                  <a:schemeClr val="tx2">
                    <a:lumMod val="50000"/>
                  </a:schemeClr>
                </a:solidFill>
                <a:latin typeface="微软雅黑" panose="020B0503020204020204" pitchFamily="34" charset="-122"/>
                <a:ea typeface="微软雅黑" panose="020B0503020204020204" pitchFamily="34" charset="-122"/>
              </a:rPr>
              <a:t>、</a:t>
            </a:r>
            <a:r>
              <a:rPr lang="en-US" altLang="zh-CN" dirty="0">
                <a:solidFill>
                  <a:schemeClr val="tx2">
                    <a:lumMod val="50000"/>
                  </a:schemeClr>
                </a:solidFill>
                <a:latin typeface="微软雅黑" panose="020B0503020204020204" pitchFamily="34" charset="-122"/>
                <a:ea typeface="微软雅黑" panose="020B0503020204020204" pitchFamily="34" charset="-122"/>
              </a:rPr>
              <a:t>onDestroy</a:t>
            </a:r>
            <a:r>
              <a:rPr lang="zh-CN" altLang="en-US" dirty="0">
                <a:solidFill>
                  <a:schemeClr val="tx2">
                    <a:lumMod val="50000"/>
                  </a:schemeClr>
                </a:solidFill>
                <a:latin typeface="微软雅黑" panose="020B0503020204020204" pitchFamily="34" charset="-122"/>
                <a:ea typeface="微软雅黑" panose="020B0503020204020204" pitchFamily="34" charset="-122"/>
              </a:rPr>
              <a:t>两个方法在异常情况下不会被执行。</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3" name="矩形 11"/>
          <p:cNvSpPr>
            <a:spLocks noChangeArrowheads="1"/>
          </p:cNvSpPr>
          <p:nvPr/>
        </p:nvSpPr>
        <p:spPr bwMode="auto">
          <a:xfrm>
            <a:off x="1046007" y="3319979"/>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4" name="9"/>
          <p:cNvSpPr txBox="1"/>
          <p:nvPr/>
        </p:nvSpPr>
        <p:spPr>
          <a:xfrm>
            <a:off x="1394395" y="3290708"/>
            <a:ext cx="9313701" cy="782074"/>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7. </a:t>
            </a:r>
            <a:r>
              <a:rPr lang="zh-CN" altLang="en-US" b="1" dirty="0">
                <a:solidFill>
                  <a:schemeClr val="tx2">
                    <a:lumMod val="50000"/>
                  </a:schemeClr>
                </a:solidFill>
                <a:latin typeface="微软雅黑" panose="020B0503020204020204" pitchFamily="34" charset="-122"/>
                <a:ea typeface="微软雅黑" panose="020B0503020204020204" pitchFamily="34" charset="-122"/>
              </a:rPr>
              <a:t>如果需要监听</a:t>
            </a:r>
            <a:r>
              <a:rPr lang="en-US" altLang="zh-CN" b="1" dirty="0">
                <a:solidFill>
                  <a:schemeClr val="tx2">
                    <a:lumMod val="50000"/>
                  </a:schemeClr>
                </a:solidFill>
                <a:latin typeface="微软雅黑" panose="020B0503020204020204" pitchFamily="34" charset="-122"/>
                <a:ea typeface="微软雅黑" panose="020B0503020204020204" pitchFamily="34" charset="-122"/>
              </a:rPr>
              <a:t>GPS</a:t>
            </a:r>
            <a:r>
              <a:rPr lang="zh-CN" altLang="en-US" b="1" dirty="0">
                <a:solidFill>
                  <a:schemeClr val="tx2">
                    <a:lumMod val="50000"/>
                  </a:schemeClr>
                </a:solidFill>
                <a:latin typeface="微软雅黑" panose="020B0503020204020204" pitchFamily="34" charset="-122"/>
                <a:ea typeface="微软雅黑" panose="020B0503020204020204" pitchFamily="34" charset="-122"/>
              </a:rPr>
              <a:t>卫星状态，则需要实现</a:t>
            </a:r>
            <a:r>
              <a:rPr lang="en-US" altLang="zh-CN" b="1" dirty="0">
                <a:solidFill>
                  <a:schemeClr val="tx2">
                    <a:lumMod val="50000"/>
                  </a:schemeClr>
                </a:solidFill>
                <a:latin typeface="微软雅黑" panose="020B0503020204020204" pitchFamily="34" charset="-122"/>
                <a:ea typeface="微软雅黑" panose="020B0503020204020204" pitchFamily="34" charset="-122"/>
              </a:rPr>
              <a:t>GpsStatus.Listener</a:t>
            </a:r>
            <a:r>
              <a:rPr lang="zh-CN" altLang="en-US" b="1" dirty="0">
                <a:solidFill>
                  <a:schemeClr val="tx2">
                    <a:lumMod val="50000"/>
                  </a:schemeClr>
                </a:solidFill>
                <a:latin typeface="微软雅黑" panose="020B0503020204020204" pitchFamily="34" charset="-122"/>
                <a:ea typeface="微软雅黑" panose="020B0503020204020204" pitchFamily="34" charset="-122"/>
              </a:rPr>
              <a:t>接口，并创建对象、添加监听、使用完后释放监听：</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287867" y="1733283"/>
            <a:ext cx="5486400" cy="409575"/>
          </a:xfrm>
          <a:prstGeom prst="rect">
            <a:avLst/>
          </a:prstGeom>
        </p:spPr>
      </p:pic>
      <p:pic>
        <p:nvPicPr>
          <p:cNvPr id="5" name="图片 4"/>
          <p:cNvPicPr>
            <a:picLocks noChangeAspect="1"/>
          </p:cNvPicPr>
          <p:nvPr/>
        </p:nvPicPr>
        <p:blipFill>
          <a:blip r:embed="rId3"/>
          <a:stretch>
            <a:fillRect/>
          </a:stretch>
        </p:blipFill>
        <p:spPr>
          <a:xfrm>
            <a:off x="2450795" y="4262895"/>
            <a:ext cx="7200900" cy="2190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13" grpId="0" animBg="1"/>
      <p:bldP spid="1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1" name="9"/>
          <p:cNvSpPr txBox="1"/>
          <p:nvPr/>
        </p:nvSpPr>
        <p:spPr>
          <a:xfrm>
            <a:off x="7600828" y="2714189"/>
            <a:ext cx="2132304" cy="369332"/>
          </a:xfrm>
          <a:prstGeom prst="rect">
            <a:avLst/>
          </a:prstGeom>
          <a:noFill/>
        </p:spPr>
        <p:txBody>
          <a:bodyPr wrap="square" lIns="0" tIns="0" rIns="0" bIns="0" rtlCol="0">
            <a:spAutoFit/>
          </a:bodyPr>
          <a:lstStyle/>
          <a:p>
            <a:pPr marL="0" lvl="1" algn="ctr"/>
            <a:r>
              <a:rPr lang="zh-CN" altLang="en-US" sz="2400" dirty="0">
                <a:solidFill>
                  <a:schemeClr val="tx2">
                    <a:lumMod val="50000"/>
                  </a:schemeClr>
                </a:solidFill>
                <a:latin typeface="微软雅黑" panose="020B0503020204020204" pitchFamily="34" charset="-122"/>
                <a:ea typeface="微软雅黑" panose="020B0503020204020204" pitchFamily="34" charset="-122"/>
              </a:rPr>
              <a:t>功能：</a:t>
            </a:r>
            <a:endParaRPr lang="zh-CN" altLang="en-US" sz="2400"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2" name="文本框 58"/>
          <p:cNvSpPr txBox="1"/>
          <p:nvPr/>
        </p:nvSpPr>
        <p:spPr>
          <a:xfrm>
            <a:off x="8112220" y="3154210"/>
            <a:ext cx="4078193" cy="458908"/>
          </a:xfrm>
          <a:prstGeom prst="rect">
            <a:avLst/>
          </a:prstGeom>
          <a:noFill/>
        </p:spPr>
        <p:txBody>
          <a:bodyPr wrap="square" rtlCol="0">
            <a:spAutoFit/>
          </a:bodyPr>
          <a:lstStyle/>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实现一个简单的水平仪效果</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424068" y="1370197"/>
            <a:ext cx="2697097" cy="4793210"/>
          </a:xfrm>
          <a:prstGeom prst="rect">
            <a:avLst/>
          </a:prstGeom>
        </p:spPr>
      </p:pic>
      <p:pic>
        <p:nvPicPr>
          <p:cNvPr id="3" name="图片 2"/>
          <p:cNvPicPr>
            <a:picLocks noChangeAspect="1"/>
          </p:cNvPicPr>
          <p:nvPr/>
        </p:nvPicPr>
        <p:blipFill>
          <a:blip r:embed="rId3"/>
          <a:stretch>
            <a:fillRect/>
          </a:stretch>
        </p:blipFill>
        <p:spPr>
          <a:xfrm rot="5400000">
            <a:off x="3394681" y="2418254"/>
            <a:ext cx="4793209" cy="269709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简述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12" name="文本框 58"/>
          <p:cNvSpPr txBox="1"/>
          <p:nvPr/>
        </p:nvSpPr>
        <p:spPr>
          <a:xfrm>
            <a:off x="1487772" y="3005396"/>
            <a:ext cx="9214868" cy="336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水平仪是一种测量小角度的常用量具。在机械行业和仪表制造中，用于测量相对于水平位置的倾斜角、机床类设备导轨的平面度和直线度、设备安装的水平位置和垂直位置等。</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水平仪也是用加速度传感器</a:t>
            </a:r>
            <a:r>
              <a:rPr lang="en-US" altLang="zh-CN" dirty="0">
                <a:latin typeface="微软雅黑" panose="020B0503020204020204" pitchFamily="34" charset="-122"/>
                <a:ea typeface="微软雅黑" panose="020B0503020204020204" pitchFamily="34" charset="-122"/>
              </a:rPr>
              <a:t>TYPE_ACCELEROMETER</a:t>
            </a:r>
            <a:r>
              <a:rPr lang="zh-CN" altLang="en-US" dirty="0">
                <a:latin typeface="微软雅黑" panose="020B0503020204020204" pitchFamily="34" charset="-122"/>
                <a:ea typeface="微软雅黑" panose="020B0503020204020204" pitchFamily="34" charset="-122"/>
              </a:rPr>
              <a:t>和地磁场传感器</a:t>
            </a:r>
            <a:r>
              <a:rPr lang="en-US" altLang="zh-CN" dirty="0">
                <a:latin typeface="微软雅黑" panose="020B0503020204020204" pitchFamily="34" charset="-122"/>
                <a:ea typeface="微软雅黑" panose="020B0503020204020204" pitchFamily="34" charset="-122"/>
              </a:rPr>
              <a:t>TYPE_MAGNETIC_FIELD</a:t>
            </a:r>
            <a:r>
              <a:rPr lang="zh-CN" altLang="en-US" dirty="0">
                <a:latin typeface="微软雅黑" panose="020B0503020204020204" pitchFamily="34" charset="-122"/>
                <a:ea typeface="微软雅黑" panose="020B0503020204020204" pitchFamily="34" charset="-122"/>
              </a:rPr>
              <a:t>来实现的，获得设备旋转角度的方法也和之前指南针的示例中相同</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solidFill>
                  <a:schemeClr val="bg1">
                    <a:lumMod val="50000"/>
                  </a:schemeClr>
                </a:solidFill>
                <a:latin typeface="微软雅黑" panose="020B0503020204020204" pitchFamily="34" charset="-122"/>
                <a:ea typeface="微软雅黑" panose="020B0503020204020204" pitchFamily="34" charset="-122"/>
              </a:rPr>
              <a:t>本</a:t>
            </a:r>
            <a:r>
              <a:rPr lang="en-US" altLang="zh-CN" dirty="0">
                <a:solidFill>
                  <a:schemeClr val="bg1">
                    <a:lumMod val="50000"/>
                  </a:schemeClr>
                </a:solidFill>
                <a:latin typeface="微软雅黑" panose="020B0503020204020204" pitchFamily="34" charset="-122"/>
                <a:ea typeface="微软雅黑" panose="020B0503020204020204" pitchFamily="34" charset="-122"/>
              </a:rPr>
              <a:t>demo</a:t>
            </a:r>
            <a:r>
              <a:rPr lang="zh-CN" altLang="en-US" dirty="0">
                <a:solidFill>
                  <a:schemeClr val="bg1">
                    <a:lumMod val="50000"/>
                  </a:schemeClr>
                </a:solidFill>
                <a:latin typeface="微软雅黑" panose="020B0503020204020204" pitchFamily="34" charset="-122"/>
                <a:ea typeface="微软雅黑" panose="020B0503020204020204" pitchFamily="34" charset="-122"/>
              </a:rPr>
              <a:t>中的水平仪自定义控件代码以及实现方法来自</a:t>
            </a:r>
            <a:r>
              <a:rPr lang="en-US" altLang="zh-CN" dirty="0">
                <a:solidFill>
                  <a:schemeClr val="bg1">
                    <a:lumMod val="50000"/>
                  </a:schemeClr>
                </a:solidFill>
                <a:latin typeface="微软雅黑" panose="020B0503020204020204" pitchFamily="34" charset="-122"/>
                <a:ea typeface="微软雅黑" panose="020B0503020204020204" pitchFamily="34" charset="-122"/>
              </a:rPr>
              <a:t>Canney</a:t>
            </a:r>
            <a:r>
              <a:rPr lang="zh-CN" altLang="en-US" dirty="0">
                <a:solidFill>
                  <a:schemeClr val="bg1">
                    <a:lumMod val="50000"/>
                  </a:schemeClr>
                </a:solidFill>
                <a:latin typeface="微软雅黑" panose="020B0503020204020204" pitchFamily="34" charset="-122"/>
                <a:ea typeface="微软雅黑" panose="020B0503020204020204" pitchFamily="34" charset="-122"/>
              </a:rPr>
              <a:t>，</a:t>
            </a:r>
            <a:r>
              <a:rPr lang="en-US" altLang="zh-CN" dirty="0">
                <a:solidFill>
                  <a:schemeClr val="bg1">
                    <a:lumMod val="50000"/>
                  </a:schemeClr>
                </a:solidFill>
                <a:latin typeface="微软雅黑" panose="020B0503020204020204" pitchFamily="34" charset="-122"/>
                <a:ea typeface="微软雅黑" panose="020B0503020204020204" pitchFamily="34" charset="-122"/>
                <a:hlinkClick r:id="rId2"/>
              </a:rPr>
              <a:t>github</a:t>
            </a:r>
            <a:r>
              <a:rPr lang="zh-CN" altLang="en-US" dirty="0">
                <a:solidFill>
                  <a:schemeClr val="bg1">
                    <a:lumMod val="50000"/>
                  </a:schemeClr>
                </a:solidFill>
                <a:latin typeface="微软雅黑" panose="020B0503020204020204" pitchFamily="34" charset="-122"/>
                <a:ea typeface="微软雅黑" panose="020B0503020204020204" pitchFamily="34" charset="-122"/>
              </a:rPr>
              <a:t>，</a:t>
            </a:r>
            <a:r>
              <a:rPr lang="zh-CN" altLang="en-US" dirty="0">
                <a:solidFill>
                  <a:schemeClr val="bg1">
                    <a:lumMod val="50000"/>
                  </a:schemeClr>
                </a:solidFill>
                <a:latin typeface="微软雅黑" panose="020B0503020204020204" pitchFamily="34" charset="-122"/>
                <a:ea typeface="微软雅黑" panose="020B0503020204020204" pitchFamily="34" charset="-122"/>
                <a:hlinkClick r:id="rId3"/>
              </a:rPr>
              <a:t>文章</a:t>
            </a:r>
            <a:r>
              <a:rPr lang="zh-CN" altLang="en-US" dirty="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3331507" y="1092627"/>
            <a:ext cx="2638425" cy="1819275"/>
          </a:xfrm>
          <a:prstGeom prst="rect">
            <a:avLst/>
          </a:prstGeom>
        </p:spPr>
      </p:pic>
      <p:pic>
        <p:nvPicPr>
          <p:cNvPr id="3" name="图片 2"/>
          <p:cNvPicPr>
            <a:picLocks noChangeAspect="1"/>
          </p:cNvPicPr>
          <p:nvPr/>
        </p:nvPicPr>
        <p:blipFill>
          <a:blip r:embed="rId5"/>
          <a:stretch>
            <a:fillRect/>
          </a:stretch>
        </p:blipFill>
        <p:spPr>
          <a:xfrm>
            <a:off x="6686768" y="1075941"/>
            <a:ext cx="1988620" cy="18526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7" name="矩形 11"/>
          <p:cNvSpPr>
            <a:spLocks noChangeArrowheads="1"/>
          </p:cNvSpPr>
          <p:nvPr/>
        </p:nvSpPr>
        <p:spPr bwMode="auto">
          <a:xfrm>
            <a:off x="1259061" y="1245310"/>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9"/>
          <p:cNvSpPr txBox="1"/>
          <p:nvPr/>
        </p:nvSpPr>
        <p:spPr>
          <a:xfrm>
            <a:off x="1607449" y="1216039"/>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1. </a:t>
            </a:r>
            <a:r>
              <a:rPr lang="zh-CN" altLang="en-US" b="1" dirty="0">
                <a:solidFill>
                  <a:schemeClr val="tx2">
                    <a:lumMod val="50000"/>
                  </a:schemeClr>
                </a:solidFill>
                <a:latin typeface="微软雅黑" panose="020B0503020204020204" pitchFamily="34" charset="-122"/>
                <a:ea typeface="微软雅黑" panose="020B0503020204020204" pitchFamily="34" charset="-122"/>
              </a:rPr>
              <a:t>变量声明</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9"/>
          <p:cNvSpPr txBox="1"/>
          <p:nvPr/>
        </p:nvSpPr>
        <p:spPr>
          <a:xfrm>
            <a:off x="1607449" y="1781396"/>
            <a:ext cx="8981038"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主要是布局文件中的控件声明以及所使用到的传感器声明，还有传感器返回的数值，如下：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3528218" y="2364877"/>
            <a:ext cx="5133975" cy="2990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传感器框架</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2" name="TextBox 21"/>
          <p:cNvSpPr txBox="1"/>
          <p:nvPr/>
        </p:nvSpPr>
        <p:spPr>
          <a:xfrm>
            <a:off x="9027160" y="1496378"/>
            <a:ext cx="1040765"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框架</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3" name="TextBox 21"/>
          <p:cNvSpPr txBox="1"/>
          <p:nvPr/>
        </p:nvSpPr>
        <p:spPr>
          <a:xfrm>
            <a:off x="712470" y="1496060"/>
            <a:ext cx="6482715"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想要访问传感器并获取数据怎么办？</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5" name="右箭头 4"/>
          <p:cNvSpPr/>
          <p:nvPr/>
        </p:nvSpPr>
        <p:spPr>
          <a:xfrm>
            <a:off x="6802755" y="1629410"/>
            <a:ext cx="1584325" cy="193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TextBox 21"/>
          <p:cNvSpPr txBox="1"/>
          <p:nvPr/>
        </p:nvSpPr>
        <p:spPr>
          <a:xfrm>
            <a:off x="712470" y="2668271"/>
            <a:ext cx="6482715"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a:t>
            </a:r>
            <a:r>
              <a:rPr lang="en-US" alt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API</a:t>
            </a: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的任务是什么？</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8" name="右箭头 7"/>
          <p:cNvSpPr/>
          <p:nvPr/>
        </p:nvSpPr>
        <p:spPr>
          <a:xfrm>
            <a:off x="5120005" y="2801620"/>
            <a:ext cx="1584325" cy="193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TextBox 21"/>
          <p:cNvSpPr txBox="1"/>
          <p:nvPr/>
        </p:nvSpPr>
        <p:spPr>
          <a:xfrm>
            <a:off x="7312025" y="2730183"/>
            <a:ext cx="6482715" cy="1198880"/>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1.识别传感器和传感器特性</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2.监控传感器事件</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1" name="TextBox 21"/>
          <p:cNvSpPr txBox="1"/>
          <p:nvPr/>
        </p:nvSpPr>
        <p:spPr>
          <a:xfrm>
            <a:off x="712470" y="5161281"/>
            <a:ext cx="6482715" cy="460375"/>
          </a:xfrm>
          <a:prstGeom prst="rect">
            <a:avLst/>
          </a:prstGeom>
          <a:noFill/>
        </p:spPr>
        <p:txBody>
          <a:bodyPr wrap="square" rtlCol="0" anchor="ctr" anchorCtr="0">
            <a:spAutoFit/>
          </a:bodyPr>
          <a:p>
            <a:pPr fontAlgn="auto">
              <a:lnSpc>
                <a:spcPct val="100000"/>
              </a:lnSpc>
            </a:pPr>
            <a:r>
              <a:rPr 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听上去是不是很简单的亚子？</a:t>
            </a:r>
            <a:endParaRPr lang="zh-CN"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12" name="图片 11"/>
          <p:cNvPicPr>
            <a:picLocks noChangeAspect="1"/>
          </p:cNvPicPr>
          <p:nvPr/>
        </p:nvPicPr>
        <p:blipFill>
          <a:blip r:embed="rId2"/>
          <a:stretch>
            <a:fillRect/>
          </a:stretch>
        </p:blipFill>
        <p:spPr>
          <a:xfrm>
            <a:off x="6042660" y="4404360"/>
            <a:ext cx="1695450" cy="1974850"/>
          </a:xfrm>
          <a:prstGeom prst="rect">
            <a:avLst/>
          </a:prstGeom>
        </p:spPr>
      </p:pic>
      <p:sp>
        <p:nvSpPr>
          <p:cNvPr id="13" name="TextBox 21"/>
          <p:cNvSpPr txBox="1"/>
          <p:nvPr/>
        </p:nvSpPr>
        <p:spPr>
          <a:xfrm>
            <a:off x="8146415" y="5161281"/>
            <a:ext cx="6482715" cy="460375"/>
          </a:xfrm>
          <a:prstGeom prst="rect">
            <a:avLst/>
          </a:prstGeom>
          <a:noFill/>
        </p:spPr>
        <p:txBody>
          <a:bodyPr wrap="square" rtlCol="0" anchor="ctr" anchorCtr="0">
            <a:spAutoFit/>
          </a:bodyPr>
          <a:p>
            <a:pPr fontAlgn="auto">
              <a:lnSpc>
                <a:spcPct val="100000"/>
              </a:lnSpc>
            </a:pPr>
            <a:r>
              <a:rPr 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它真的不太困难</a:t>
            </a:r>
            <a:endParaRPr lang="zh-CN"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bldLvl="0" animBg="1"/>
      <p:bldP spid="5" grpId="1" animBg="1"/>
      <p:bldP spid="2" grpId="0"/>
      <p:bldP spid="2" grpId="1"/>
      <p:bldP spid="7" grpId="0"/>
      <p:bldP spid="7" grpId="1"/>
      <p:bldP spid="8" grpId="0" bldLvl="0" animBg="1"/>
      <p:bldP spid="8" grpId="1" animBg="1"/>
      <p:bldP spid="9" grpId="0"/>
      <p:bldP spid="9" grpId="1"/>
      <p:bldP spid="11" grpId="0"/>
      <p:bldP spid="11" grpId="1"/>
      <p:bldP spid="13" grpId="0"/>
      <p:bldP spid="13"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7" name="矩形 11"/>
          <p:cNvSpPr>
            <a:spLocks noChangeArrowheads="1"/>
          </p:cNvSpPr>
          <p:nvPr/>
        </p:nvSpPr>
        <p:spPr bwMode="auto">
          <a:xfrm>
            <a:off x="1351827" y="110983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9"/>
          <p:cNvSpPr txBox="1"/>
          <p:nvPr/>
        </p:nvSpPr>
        <p:spPr>
          <a:xfrm>
            <a:off x="1700215" y="1080566"/>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2. </a:t>
            </a:r>
            <a:r>
              <a:rPr lang="zh-CN" altLang="en-US" b="1" dirty="0">
                <a:solidFill>
                  <a:schemeClr val="tx2">
                    <a:lumMod val="50000"/>
                  </a:schemeClr>
                </a:solidFill>
                <a:latin typeface="微软雅黑" panose="020B0503020204020204" pitchFamily="34" charset="-122"/>
                <a:ea typeface="微软雅黑" panose="020B0503020204020204" pitchFamily="34" charset="-122"/>
              </a:rPr>
              <a:t>变量定义</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9"/>
          <p:cNvSpPr txBox="1"/>
          <p:nvPr/>
        </p:nvSpPr>
        <p:spPr>
          <a:xfrm>
            <a:off x="1700215" y="1645923"/>
            <a:ext cx="8981038" cy="366575"/>
          </a:xfrm>
          <a:prstGeom prst="rect">
            <a:avLst/>
          </a:prstGeom>
          <a:noFill/>
        </p:spPr>
        <p:txBody>
          <a:bodyPr wrap="square" lIns="0" tIns="0" rIns="0" bIns="0" rtlCol="0">
            <a:spAutoFit/>
          </a:bodyPr>
          <a:lstStyle/>
          <a:p>
            <a:pPr marL="0" lvl="1">
              <a:lnSpc>
                <a:spcPct val="150000"/>
              </a:lnSpc>
            </a:pPr>
            <a:r>
              <a:rPr lang="zh-CN" altLang="en-US">
                <a:solidFill>
                  <a:schemeClr val="tx2">
                    <a:lumMod val="50000"/>
                  </a:schemeClr>
                </a:solidFill>
                <a:latin typeface="微软雅黑" panose="020B0503020204020204" pitchFamily="34" charset="-122"/>
                <a:ea typeface="微软雅黑" panose="020B0503020204020204" pitchFamily="34" charset="-122"/>
              </a:rPr>
              <a:t>定义以上各个参数，在</a:t>
            </a:r>
            <a:r>
              <a:rPr lang="en-US" altLang="zh-CN">
                <a:solidFill>
                  <a:schemeClr val="tx2">
                    <a:lumMod val="50000"/>
                  </a:schemeClr>
                </a:solidFill>
                <a:latin typeface="微软雅黑" panose="020B0503020204020204" pitchFamily="34" charset="-122"/>
                <a:ea typeface="微软雅黑" panose="020B0503020204020204" pitchFamily="34" charset="-122"/>
              </a:rPr>
              <a:t>onCreate</a:t>
            </a:r>
            <a:r>
              <a:rPr lang="zh-CN" altLang="en-US">
                <a:solidFill>
                  <a:schemeClr val="tx2">
                    <a:lumMod val="50000"/>
                  </a:schemeClr>
                </a:solidFill>
                <a:latin typeface="微软雅黑" panose="020B0503020204020204" pitchFamily="34" charset="-122"/>
                <a:ea typeface="微软雅黑" panose="020B0503020204020204" pitchFamily="34" charset="-122"/>
              </a:rPr>
              <a:t>方法中进行，在这里贴出与传感器相关的部分。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151972" y="2211280"/>
            <a:ext cx="8058150" cy="904875"/>
          </a:xfrm>
          <a:prstGeom prst="rect">
            <a:avLst/>
          </a:prstGeom>
        </p:spPr>
      </p:pic>
      <p:sp>
        <p:nvSpPr>
          <p:cNvPr id="10" name="矩形 11"/>
          <p:cNvSpPr>
            <a:spLocks noChangeArrowheads="1"/>
          </p:cNvSpPr>
          <p:nvPr/>
        </p:nvSpPr>
        <p:spPr bwMode="auto">
          <a:xfrm>
            <a:off x="1351827" y="3354612"/>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11" name="9"/>
          <p:cNvSpPr txBox="1"/>
          <p:nvPr/>
        </p:nvSpPr>
        <p:spPr>
          <a:xfrm>
            <a:off x="1700215" y="3325341"/>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3. </a:t>
            </a:r>
            <a:r>
              <a:rPr lang="zh-CN" altLang="en-US" b="1" dirty="0">
                <a:solidFill>
                  <a:schemeClr val="tx2">
                    <a:lumMod val="50000"/>
                  </a:schemeClr>
                </a:solidFill>
                <a:latin typeface="微软雅黑" panose="020B0503020204020204" pitchFamily="34" charset="-122"/>
                <a:ea typeface="微软雅黑" panose="020B0503020204020204" pitchFamily="34" charset="-122"/>
              </a:rPr>
              <a:t>获得传感器返回的参数</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2" name="9"/>
          <p:cNvSpPr txBox="1"/>
          <p:nvPr/>
        </p:nvSpPr>
        <p:spPr>
          <a:xfrm>
            <a:off x="1700215" y="3890698"/>
            <a:ext cx="8981038" cy="782074"/>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在回调方法</a:t>
            </a:r>
            <a:r>
              <a:rPr lang="en-US" altLang="zh-CN" dirty="0">
                <a:solidFill>
                  <a:schemeClr val="tx2">
                    <a:lumMod val="50000"/>
                  </a:schemeClr>
                </a:solidFill>
                <a:latin typeface="微软雅黑" panose="020B0503020204020204" pitchFamily="34" charset="-122"/>
                <a:ea typeface="微软雅黑" panose="020B0503020204020204" pitchFamily="34" charset="-122"/>
              </a:rPr>
              <a:t>onSensorChanged</a:t>
            </a:r>
            <a:r>
              <a:rPr lang="zh-CN" altLang="en-US" dirty="0">
                <a:solidFill>
                  <a:schemeClr val="tx2">
                    <a:lumMod val="50000"/>
                  </a:schemeClr>
                </a:solidFill>
                <a:latin typeface="微软雅黑" panose="020B0503020204020204" pitchFamily="34" charset="-122"/>
                <a:ea typeface="微软雅黑" panose="020B0503020204020204" pitchFamily="34" charset="-122"/>
              </a:rPr>
              <a:t>中获得两个传感器返回的数值，存储在之前定义的数组中，我这里是</a:t>
            </a:r>
            <a:r>
              <a:rPr lang="en-US" altLang="zh-CN" dirty="0">
                <a:solidFill>
                  <a:schemeClr val="tx2">
                    <a:lumMod val="50000"/>
                  </a:schemeClr>
                </a:solidFill>
                <a:latin typeface="微软雅黑" panose="020B0503020204020204" pitchFamily="34" charset="-122"/>
                <a:ea typeface="微软雅黑" panose="020B0503020204020204" pitchFamily="34" charset="-122"/>
              </a:rPr>
              <a:t>accelerometerValues[ ]</a:t>
            </a:r>
            <a:r>
              <a:rPr lang="zh-CN" altLang="en-US" dirty="0">
                <a:solidFill>
                  <a:schemeClr val="tx2">
                    <a:lumMod val="50000"/>
                  </a:schemeClr>
                </a:solidFill>
                <a:latin typeface="微软雅黑" panose="020B0503020204020204" pitchFamily="34" charset="-122"/>
                <a:ea typeface="微软雅黑" panose="020B0503020204020204" pitchFamily="34" charset="-122"/>
              </a:rPr>
              <a:t>和</a:t>
            </a:r>
            <a:r>
              <a:rPr lang="en-US" altLang="zh-CN" dirty="0">
                <a:solidFill>
                  <a:schemeClr val="tx2">
                    <a:lumMod val="50000"/>
                  </a:schemeClr>
                </a:solidFill>
                <a:latin typeface="微软雅黑" panose="020B0503020204020204" pitchFamily="34" charset="-122"/>
                <a:ea typeface="微软雅黑" panose="020B0503020204020204" pitchFamily="34" charset="-122"/>
              </a:rPr>
              <a:t>magneticValues[ ]</a:t>
            </a:r>
            <a:r>
              <a:rPr lang="zh-CN" altLang="en-US" dirty="0">
                <a:solidFill>
                  <a:schemeClr val="tx2">
                    <a:lumMod val="50000"/>
                  </a:schemeClr>
                </a:solidFill>
                <a:latin typeface="微软雅黑" panose="020B0503020204020204" pitchFamily="34" charset="-122"/>
                <a:ea typeface="微软雅黑" panose="020B0503020204020204" pitchFamily="34" charset="-122"/>
              </a:rPr>
              <a:t>，代码如下：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4013142" y="4871554"/>
            <a:ext cx="4648200" cy="1581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7" name="矩形 11"/>
          <p:cNvSpPr>
            <a:spLocks noChangeArrowheads="1"/>
          </p:cNvSpPr>
          <p:nvPr/>
        </p:nvSpPr>
        <p:spPr bwMode="auto">
          <a:xfrm>
            <a:off x="1351827" y="110983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9"/>
          <p:cNvSpPr txBox="1"/>
          <p:nvPr/>
        </p:nvSpPr>
        <p:spPr>
          <a:xfrm>
            <a:off x="1700215" y="1080566"/>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4. </a:t>
            </a:r>
            <a:r>
              <a:rPr lang="zh-CN" altLang="en-US" b="1" dirty="0">
                <a:solidFill>
                  <a:schemeClr val="tx2">
                    <a:lumMod val="50000"/>
                  </a:schemeClr>
                </a:solidFill>
                <a:latin typeface="微软雅黑" panose="020B0503020204020204" pitchFamily="34" charset="-122"/>
                <a:ea typeface="微软雅黑" panose="020B0503020204020204" pitchFamily="34" charset="-122"/>
              </a:rPr>
              <a:t>角度计算</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9"/>
          <p:cNvSpPr txBox="1"/>
          <p:nvPr/>
        </p:nvSpPr>
        <p:spPr>
          <a:xfrm>
            <a:off x="1700215" y="1645923"/>
            <a:ext cx="8981038" cy="1197572"/>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现在请回想一下传感器坐标系这个概念，实现指南针，我们只使用到了</a:t>
            </a:r>
            <a:r>
              <a:rPr lang="en-US" altLang="zh-CN" dirty="0">
                <a:solidFill>
                  <a:schemeClr val="tx2">
                    <a:lumMod val="50000"/>
                  </a:schemeClr>
                </a:solidFill>
                <a:latin typeface="微软雅黑" panose="020B0503020204020204" pitchFamily="34" charset="-122"/>
                <a:ea typeface="微软雅黑" panose="020B0503020204020204" pitchFamily="34" charset="-122"/>
              </a:rPr>
              <a:t>z</a:t>
            </a:r>
            <a:r>
              <a:rPr lang="zh-CN" altLang="en-US" dirty="0">
                <a:solidFill>
                  <a:schemeClr val="tx2">
                    <a:lumMod val="50000"/>
                  </a:schemeClr>
                </a:solidFill>
                <a:latin typeface="微软雅黑" panose="020B0503020204020204" pitchFamily="34" charset="-122"/>
                <a:ea typeface="微软雅黑" panose="020B0503020204020204" pitchFamily="34" charset="-122"/>
              </a:rPr>
              <a:t>轴上的旋转角度，但是水平仪不同的是，三个轴的旋转角度都可能需要使用到。在这里角度计算的方法是相同的，同样使用到了下面两个方法：</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087781" y="3042277"/>
            <a:ext cx="8001000" cy="561975"/>
          </a:xfrm>
          <a:prstGeom prst="rect">
            <a:avLst/>
          </a:prstGeom>
        </p:spPr>
      </p:pic>
      <p:sp>
        <p:nvSpPr>
          <p:cNvPr id="13" name="9"/>
          <p:cNvSpPr txBox="1"/>
          <p:nvPr/>
        </p:nvSpPr>
        <p:spPr>
          <a:xfrm>
            <a:off x="1700215" y="3803034"/>
            <a:ext cx="8981038"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然后我们得到我们想要的三个角度，注意正负值：</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857109" y="4368391"/>
            <a:ext cx="4667250" cy="17049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9"/>
          <p:cNvSpPr txBox="1"/>
          <p:nvPr/>
        </p:nvSpPr>
        <p:spPr>
          <a:xfrm>
            <a:off x="3700555" y="390783"/>
            <a:ext cx="4789302" cy="430887"/>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水平仪</a:t>
            </a:r>
            <a:r>
              <a:rPr lang="en-US" altLang="zh-CN" sz="2800" dirty="0">
                <a:solidFill>
                  <a:schemeClr val="tx2">
                    <a:lumMod val="50000"/>
                  </a:schemeClr>
                </a:solidFill>
                <a:latin typeface="微软雅黑" panose="020B0503020204020204" pitchFamily="34" charset="-122"/>
                <a:ea typeface="微软雅黑" panose="020B0503020204020204" pitchFamily="34" charset="-122"/>
              </a:rPr>
              <a:t>——</a:t>
            </a:r>
            <a:r>
              <a:rPr lang="zh-CN" altLang="en-US" sz="2800" dirty="0">
                <a:solidFill>
                  <a:schemeClr val="tx2">
                    <a:lumMod val="50000"/>
                  </a:schemeClr>
                </a:solidFill>
                <a:latin typeface="微软雅黑" panose="020B0503020204020204" pitchFamily="34" charset="-122"/>
                <a:ea typeface="微软雅黑" panose="020B0503020204020204" pitchFamily="34" charset="-122"/>
              </a:rPr>
              <a:t>实现</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033024" y="999132"/>
            <a:ext cx="6110515" cy="0"/>
          </a:xfrm>
          <a:prstGeom prst="line">
            <a:avLst/>
          </a:prstGeom>
          <a:noFill/>
          <a:ln w="38100" cap="flat" cmpd="sng" algn="ctr">
            <a:solidFill>
              <a:schemeClr val="accent1">
                <a:lumMod val="75000"/>
              </a:schemeClr>
            </a:solidFill>
            <a:prstDash val="solid"/>
            <a:miter lim="800000"/>
          </a:ln>
          <a:effectLst/>
        </p:spPr>
      </p:cxnSp>
      <p:sp>
        <p:nvSpPr>
          <p:cNvPr id="7" name="矩形 11"/>
          <p:cNvSpPr>
            <a:spLocks noChangeArrowheads="1"/>
          </p:cNvSpPr>
          <p:nvPr/>
        </p:nvSpPr>
        <p:spPr bwMode="auto">
          <a:xfrm>
            <a:off x="1351827" y="1109837"/>
            <a:ext cx="79408" cy="366575"/>
          </a:xfrm>
          <a:prstGeom prst="rect">
            <a:avLst/>
          </a:prstGeom>
          <a:solidFill>
            <a:schemeClr val="accent1">
              <a:lumMod val="75000"/>
            </a:schemeClr>
          </a:solidFill>
          <a:ln w="9525">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endParaRPr>
          </a:p>
        </p:txBody>
      </p:sp>
      <p:sp>
        <p:nvSpPr>
          <p:cNvPr id="8" name="9"/>
          <p:cNvSpPr txBox="1"/>
          <p:nvPr/>
        </p:nvSpPr>
        <p:spPr>
          <a:xfrm>
            <a:off x="1700215" y="1080566"/>
            <a:ext cx="6561549" cy="366575"/>
          </a:xfrm>
          <a:prstGeom prst="rect">
            <a:avLst/>
          </a:prstGeom>
          <a:noFill/>
        </p:spPr>
        <p:txBody>
          <a:bodyPr wrap="square" lIns="0" tIns="0" rIns="0" bIns="0" rtlCol="0">
            <a:spAutoFit/>
          </a:bodyPr>
          <a:lstStyle/>
          <a:p>
            <a:pPr marL="0" lvl="1">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rPr>
              <a:t>5. </a:t>
            </a:r>
            <a:r>
              <a:rPr lang="zh-CN" altLang="en-US" b="1" dirty="0">
                <a:solidFill>
                  <a:schemeClr val="tx2">
                    <a:lumMod val="50000"/>
                  </a:schemeClr>
                </a:solidFill>
                <a:latin typeface="微软雅黑" panose="020B0503020204020204" pitchFamily="34" charset="-122"/>
                <a:ea typeface="微软雅黑" panose="020B0503020204020204" pitchFamily="34" charset="-122"/>
              </a:rPr>
              <a:t>角度变更和展示</a:t>
            </a:r>
            <a:endParaRPr lang="zh-CN" altLang="en-US" b="1"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9"/>
          <p:cNvSpPr txBox="1"/>
          <p:nvPr/>
        </p:nvSpPr>
        <p:spPr>
          <a:xfrm>
            <a:off x="1700215" y="1645923"/>
            <a:ext cx="8981038"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在此</a:t>
            </a:r>
            <a:r>
              <a:rPr lang="en-US" altLang="zh-CN" dirty="0">
                <a:solidFill>
                  <a:schemeClr val="tx2">
                    <a:lumMod val="50000"/>
                  </a:schemeClr>
                </a:solidFill>
                <a:latin typeface="微软雅黑" panose="020B0503020204020204" pitchFamily="34" charset="-122"/>
                <a:ea typeface="微软雅黑" panose="020B0503020204020204" pitchFamily="34" charset="-122"/>
              </a:rPr>
              <a:t>demo</a:t>
            </a:r>
            <a:r>
              <a:rPr lang="zh-CN" altLang="en-US" dirty="0">
                <a:solidFill>
                  <a:schemeClr val="tx2">
                    <a:lumMod val="50000"/>
                  </a:schemeClr>
                </a:solidFill>
                <a:latin typeface="微软雅黑" panose="020B0503020204020204" pitchFamily="34" charset="-122"/>
                <a:ea typeface="微软雅黑" panose="020B0503020204020204" pitchFamily="34" charset="-122"/>
              </a:rPr>
              <a:t>中，得到了上面我们所需的角度，调用方法：</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3" name="9"/>
          <p:cNvSpPr txBox="1"/>
          <p:nvPr/>
        </p:nvSpPr>
        <p:spPr>
          <a:xfrm>
            <a:off x="1700215" y="2661502"/>
            <a:ext cx="8981038" cy="366575"/>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该方法的定义如下：</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963883" y="2211280"/>
            <a:ext cx="5057775" cy="390525"/>
          </a:xfrm>
          <a:prstGeom prst="rect">
            <a:avLst/>
          </a:prstGeom>
        </p:spPr>
      </p:pic>
      <p:pic>
        <p:nvPicPr>
          <p:cNvPr id="3" name="图片 2"/>
          <p:cNvPicPr>
            <a:picLocks noChangeAspect="1"/>
          </p:cNvPicPr>
          <p:nvPr/>
        </p:nvPicPr>
        <p:blipFill>
          <a:blip r:embed="rId3"/>
          <a:stretch>
            <a:fillRect/>
          </a:stretch>
        </p:blipFill>
        <p:spPr>
          <a:xfrm>
            <a:off x="2354481" y="3250809"/>
            <a:ext cx="7467600" cy="1647825"/>
          </a:xfrm>
          <a:prstGeom prst="rect">
            <a:avLst/>
          </a:prstGeom>
        </p:spPr>
      </p:pic>
      <p:sp>
        <p:nvSpPr>
          <p:cNvPr id="12" name="9"/>
          <p:cNvSpPr txBox="1"/>
          <p:nvPr/>
        </p:nvSpPr>
        <p:spPr>
          <a:xfrm>
            <a:off x="1604687" y="5121366"/>
            <a:ext cx="8981038" cy="1197572"/>
          </a:xfrm>
          <a:prstGeom prst="rect">
            <a:avLst/>
          </a:prstGeom>
          <a:noFill/>
        </p:spPr>
        <p:txBody>
          <a:bodyPr wrap="square" lIns="0" tIns="0" rIns="0" bIns="0" rtlCol="0">
            <a:spAutoFit/>
          </a:bodyPr>
          <a:lstStyle/>
          <a:p>
            <a:pPr marL="0" lvl="1">
              <a:lnSpc>
                <a:spcPct val="150000"/>
              </a:lnSpc>
            </a:pPr>
            <a:r>
              <a:rPr lang="zh-CN" altLang="en-US" dirty="0">
                <a:solidFill>
                  <a:schemeClr val="tx2">
                    <a:lumMod val="50000"/>
                  </a:schemeClr>
                </a:solidFill>
                <a:latin typeface="微软雅黑" panose="020B0503020204020204" pitchFamily="34" charset="-122"/>
                <a:ea typeface="微软雅黑" panose="020B0503020204020204" pitchFamily="34" charset="-122"/>
              </a:rPr>
              <a:t>可以看到主要是利用了向控件传入一个新的水平和垂直的角度来实现角度的变更，如果对</a:t>
            </a:r>
            <a:r>
              <a:rPr lang="en-US" altLang="zh-CN" dirty="0">
                <a:solidFill>
                  <a:schemeClr val="tx2">
                    <a:lumMod val="50000"/>
                  </a:schemeClr>
                </a:solidFill>
                <a:latin typeface="微软雅黑" panose="020B0503020204020204" pitchFamily="34" charset="-122"/>
                <a:ea typeface="微软雅黑" panose="020B0503020204020204" pitchFamily="34" charset="-122"/>
              </a:rPr>
              <a:t>z</a:t>
            </a:r>
            <a:r>
              <a:rPr lang="zh-CN" altLang="en-US" dirty="0">
                <a:solidFill>
                  <a:schemeClr val="tx2">
                    <a:lumMod val="50000"/>
                  </a:schemeClr>
                </a:solidFill>
                <a:latin typeface="微软雅黑" panose="020B0503020204020204" pitchFamily="34" charset="-122"/>
                <a:ea typeface="微软雅黑" panose="020B0503020204020204" pitchFamily="34" charset="-122"/>
              </a:rPr>
              <a:t>轴上的旋转方向没有要求的话，实际上只使用在</a:t>
            </a:r>
            <a:r>
              <a:rPr lang="en-US" altLang="zh-CN" dirty="0">
                <a:solidFill>
                  <a:schemeClr val="tx2">
                    <a:lumMod val="50000"/>
                  </a:schemeClr>
                </a:solidFill>
                <a:latin typeface="微软雅黑" panose="020B0503020204020204" pitchFamily="34" charset="-122"/>
                <a:ea typeface="微软雅黑" panose="020B0503020204020204" pitchFamily="34" charset="-122"/>
              </a:rPr>
              <a:t>x</a:t>
            </a:r>
            <a:r>
              <a:rPr lang="zh-CN" altLang="en-US" dirty="0">
                <a:solidFill>
                  <a:schemeClr val="tx2">
                    <a:lumMod val="50000"/>
                  </a:schemeClr>
                </a:solidFill>
                <a:latin typeface="微软雅黑" panose="020B0503020204020204" pitchFamily="34" charset="-122"/>
                <a:ea typeface="微软雅黑" panose="020B0503020204020204" pitchFamily="34" charset="-122"/>
              </a:rPr>
              <a:t>轴和</a:t>
            </a:r>
            <a:r>
              <a:rPr lang="en-US" altLang="zh-CN" dirty="0">
                <a:solidFill>
                  <a:schemeClr val="tx2">
                    <a:lumMod val="50000"/>
                  </a:schemeClr>
                </a:solidFill>
                <a:latin typeface="微软雅黑" panose="020B0503020204020204" pitchFamily="34" charset="-122"/>
                <a:ea typeface="微软雅黑" panose="020B0503020204020204" pitchFamily="34" charset="-122"/>
              </a:rPr>
              <a:t>y</a:t>
            </a:r>
            <a:r>
              <a:rPr lang="zh-CN" altLang="en-US" dirty="0">
                <a:solidFill>
                  <a:schemeClr val="tx2">
                    <a:lumMod val="50000"/>
                  </a:schemeClr>
                </a:solidFill>
                <a:latin typeface="微软雅黑" panose="020B0503020204020204" pitchFamily="34" charset="-122"/>
                <a:ea typeface="微软雅黑" panose="020B0503020204020204" pitchFamily="34" charset="-122"/>
              </a:rPr>
              <a:t>轴上的旋转角度就足够实现一个水平仪的效果了。</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3"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0" y="0"/>
            <a:ext cx="12192000" cy="6858000"/>
          </a:xfrm>
          <a:prstGeom prst="rect">
            <a:avLst/>
          </a:prstGeom>
          <a:noFill/>
          <a:ln>
            <a:noFill/>
          </a:ln>
        </p:spPr>
      </p:pic>
      <p:sp>
        <p:nvSpPr>
          <p:cNvPr id="11" name="矩形 10"/>
          <p:cNvSpPr/>
          <p:nvPr/>
        </p:nvSpPr>
        <p:spPr>
          <a:xfrm>
            <a:off x="-1" y="1"/>
            <a:ext cx="12190413" cy="6857999"/>
          </a:xfrm>
          <a:prstGeom prst="rect">
            <a:avLst/>
          </a:prstGeom>
          <a:solidFill>
            <a:schemeClr val="tx2">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281"/>
          <p:cNvSpPr txBox="1"/>
          <p:nvPr/>
        </p:nvSpPr>
        <p:spPr>
          <a:xfrm>
            <a:off x="3831493" y="3996249"/>
            <a:ext cx="4526280" cy="368300"/>
          </a:xfrm>
          <a:prstGeom prst="rect">
            <a:avLst/>
          </a:prstGeom>
          <a:noFill/>
        </p:spPr>
        <p:txBody>
          <a:bodyPr wrap="none" rtlCol="0">
            <a:spAutoFit/>
          </a:bodyPr>
          <a:lstStyle/>
          <a:p>
            <a:pPr algn="ctr"/>
            <a:r>
              <a:rPr lang="zh-CN" dirty="0">
                <a:solidFill>
                  <a:schemeClr val="bg1">
                    <a:lumMod val="85000"/>
                  </a:schemeClr>
                </a:solidFill>
                <a:latin typeface="微软雅黑" panose="020B0503020204020204" pitchFamily="34" charset="-122"/>
                <a:ea typeface="微软雅黑" panose="020B0503020204020204" pitchFamily="34" charset="-122"/>
              </a:rPr>
              <a:t>李燚丹</a:t>
            </a:r>
            <a:r>
              <a:rPr lang="en-US" altLang="zh-CN" dirty="0">
                <a:solidFill>
                  <a:schemeClr val="bg1">
                    <a:lumMod val="85000"/>
                  </a:schemeClr>
                </a:solidFill>
                <a:latin typeface="微软雅黑" panose="020B0503020204020204" pitchFamily="34" charset="-122"/>
                <a:ea typeface="微软雅黑" panose="020B0503020204020204" pitchFamily="34" charset="-122"/>
              </a:rPr>
              <a:t>	</a:t>
            </a:r>
            <a:r>
              <a:rPr lang="zh-CN" altLang="en-US" dirty="0">
                <a:solidFill>
                  <a:schemeClr val="bg1">
                    <a:lumMod val="85000"/>
                  </a:schemeClr>
                </a:solidFill>
                <a:latin typeface="微软雅黑" panose="020B0503020204020204" pitchFamily="34" charset="-122"/>
                <a:ea typeface="微软雅黑" panose="020B0503020204020204" pitchFamily="34" charset="-122"/>
              </a:rPr>
              <a:t>姚硕</a:t>
            </a:r>
            <a:r>
              <a:rPr lang="en-US" altLang="zh-CN" dirty="0">
                <a:solidFill>
                  <a:schemeClr val="bg1">
                    <a:lumMod val="85000"/>
                  </a:schemeClr>
                </a:solidFill>
                <a:latin typeface="微软雅黑" panose="020B0503020204020204" pitchFamily="34" charset="-122"/>
                <a:ea typeface="微软雅黑" panose="020B0503020204020204" pitchFamily="34" charset="-122"/>
              </a:rPr>
              <a:t>	</a:t>
            </a:r>
            <a:r>
              <a:rPr lang="zh-CN" altLang="en-US" dirty="0">
                <a:solidFill>
                  <a:schemeClr val="bg1">
                    <a:lumMod val="85000"/>
                  </a:schemeClr>
                </a:solidFill>
                <a:latin typeface="微软雅黑" panose="020B0503020204020204" pitchFamily="34" charset="-122"/>
                <a:ea typeface="微软雅黑" panose="020B0503020204020204" pitchFamily="34" charset="-122"/>
              </a:rPr>
              <a:t>柯爱</a:t>
            </a:r>
            <a:r>
              <a:rPr lang="en-US" altLang="zh-CN" dirty="0">
                <a:solidFill>
                  <a:schemeClr val="bg1">
                    <a:lumMod val="85000"/>
                  </a:schemeClr>
                </a:solidFill>
                <a:latin typeface="微软雅黑" panose="020B0503020204020204" pitchFamily="34" charset="-122"/>
                <a:ea typeface="微软雅黑" panose="020B0503020204020204" pitchFamily="34" charset="-122"/>
              </a:rPr>
              <a:t>	</a:t>
            </a:r>
            <a:r>
              <a:rPr lang="zh-CN" altLang="en-US" dirty="0">
                <a:solidFill>
                  <a:schemeClr val="bg1">
                    <a:lumMod val="85000"/>
                  </a:schemeClr>
                </a:solidFill>
                <a:latin typeface="微软雅黑" panose="020B0503020204020204" pitchFamily="34" charset="-122"/>
                <a:ea typeface="微软雅黑" panose="020B0503020204020204" pitchFamily="34" charset="-122"/>
              </a:rPr>
              <a:t>张慧婷</a:t>
            </a:r>
            <a:r>
              <a:rPr lang="en-US" altLang="zh-CN" dirty="0">
                <a:solidFill>
                  <a:schemeClr val="bg1">
                    <a:lumMod val="85000"/>
                  </a:schemeClr>
                </a:solidFill>
                <a:latin typeface="微软雅黑" panose="020B0503020204020204" pitchFamily="34" charset="-122"/>
                <a:ea typeface="微软雅黑" panose="020B0503020204020204" pitchFamily="34" charset="-122"/>
              </a:rPr>
              <a:t>	</a:t>
            </a:r>
            <a:r>
              <a:rPr lang="zh-CN" altLang="en-US" dirty="0">
                <a:solidFill>
                  <a:schemeClr val="bg1">
                    <a:lumMod val="85000"/>
                  </a:schemeClr>
                </a:solidFill>
                <a:latin typeface="微软雅黑" panose="020B0503020204020204" pitchFamily="34" charset="-122"/>
                <a:ea typeface="微软雅黑" panose="020B0503020204020204" pitchFamily="34" charset="-122"/>
              </a:rPr>
              <a:t>黄心苗</a:t>
            </a:r>
            <a:r>
              <a:rPr lang="en-US" altLang="zh-CN" dirty="0">
                <a:solidFill>
                  <a:schemeClr val="bg1">
                    <a:lumMod val="85000"/>
                  </a:schemeClr>
                </a:solidFill>
                <a:latin typeface="微软雅黑" panose="020B0503020204020204" pitchFamily="34" charset="-122"/>
                <a:ea typeface="微软雅黑" panose="020B0503020204020204" pitchFamily="34" charset="-122"/>
              </a:rPr>
              <a:t>	</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777805" y="1562832"/>
            <a:ext cx="7485380" cy="1861359"/>
            <a:chOff x="2777805" y="1057995"/>
            <a:chExt cx="7485380" cy="1861359"/>
          </a:xfrm>
        </p:grpSpPr>
        <p:cxnSp>
          <p:nvCxnSpPr>
            <p:cNvPr id="24" name="直接连接符 23"/>
            <p:cNvCxnSpPr/>
            <p:nvPr/>
          </p:nvCxnSpPr>
          <p:spPr>
            <a:xfrm>
              <a:off x="2997200" y="2919354"/>
              <a:ext cx="629194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文本框 283"/>
            <p:cNvSpPr txBox="1"/>
            <p:nvPr/>
          </p:nvSpPr>
          <p:spPr>
            <a:xfrm>
              <a:off x="2777805" y="1057995"/>
              <a:ext cx="7485380" cy="1861185"/>
            </a:xfrm>
            <a:prstGeom prst="rect">
              <a:avLst/>
            </a:prstGeom>
            <a:noFill/>
          </p:spPr>
          <p:txBody>
            <a:bodyPr wrap="none" rtlCol="0">
              <a:spAutoFit/>
            </a:bodyPr>
            <a:lstStyle/>
            <a:p>
              <a:pPr algn="ctr"/>
              <a:r>
                <a:rPr lang="zh-CN" altLang="en-US" sz="11500" b="1" dirty="0">
                  <a:solidFill>
                    <a:schemeClr val="bg1">
                      <a:lumMod val="85000"/>
                    </a:schemeClr>
                  </a:solidFill>
                  <a:latin typeface="微软雅黑" panose="020B0503020204020204" pitchFamily="34" charset="-122"/>
                  <a:ea typeface="微软雅黑" panose="020B0503020204020204" pitchFamily="34" charset="-122"/>
                </a:rPr>
                <a:t>感谢聆听！</a:t>
              </a:r>
              <a:endParaRPr lang="zh-CN" altLang="en-US" sz="5400" b="1" dirty="0">
                <a:solidFill>
                  <a:schemeClr val="accent1">
                    <a:lumMod val="7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69264" y="319837"/>
            <a:ext cx="1104841" cy="1067633"/>
            <a:chOff x="469264" y="319837"/>
            <a:chExt cx="1104841" cy="1067633"/>
          </a:xfrm>
        </p:grpSpPr>
        <p:sp>
          <p:nvSpPr>
            <p:cNvPr id="27" name="等腰三角形 26"/>
            <p:cNvSpPr/>
            <p:nvPr/>
          </p:nvSpPr>
          <p:spPr>
            <a:xfrm>
              <a:off x="469264" y="319837"/>
              <a:ext cx="1048148" cy="903577"/>
            </a:xfrm>
            <a:prstGeom prst="triangl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8" name="等腰三角形 27"/>
            <p:cNvSpPr/>
            <p:nvPr/>
          </p:nvSpPr>
          <p:spPr>
            <a:xfrm rot="3603673">
              <a:off x="598241" y="411606"/>
              <a:ext cx="1048150" cy="903577"/>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p:blinds dir="vert"/>
      </p:transition>
    </mc:Choice>
    <mc:Fallback>
      <p:transition spd="slow" advClick="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750"/>
                                        <p:tgtEl>
                                          <p:spTgt spid="11"/>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p:tgtEl>
                                          <p:spTgt spid="13"/>
                                        </p:tgtEl>
                                        <p:attrNameLst>
                                          <p:attrName>ppt_y</p:attrName>
                                        </p:attrNameLst>
                                      </p:cBhvr>
                                      <p:tavLst>
                                        <p:tav tm="0">
                                          <p:val>
                                            <p:strVal val="#ppt_y+#ppt_h*1.125000"/>
                                          </p:val>
                                        </p:tav>
                                        <p:tav tm="100000">
                                          <p:val>
                                            <p:strVal val="#ppt_y"/>
                                          </p:val>
                                        </p:tav>
                                      </p:tavLst>
                                    </p:anim>
                                    <p:animEffect transition="in" filter="wipe(up)">
                                      <p:cBhvr>
                                        <p:cTn id="12" dur="750"/>
                                        <p:tgtEl>
                                          <p:spTgt spid="13"/>
                                        </p:tgtEl>
                                      </p:cBhvr>
                                    </p:animEffect>
                                  </p:childTnLst>
                                </p:cTn>
                              </p:par>
                            </p:childTnLst>
                          </p:cTn>
                        </p:par>
                        <p:par>
                          <p:cTn id="13" fill="hold">
                            <p:stCondLst>
                              <p:cond delay="2000"/>
                            </p:stCondLst>
                            <p:childTnLst>
                              <p:par>
                                <p:cTn id="14" presetID="26" presetClass="entr" presetSubtype="0" fill="hold" grpId="0" nodeType="afterEffect">
                                  <p:stCondLst>
                                    <p:cond delay="0"/>
                                  </p:stCondLst>
                                  <p:iterate type="lt">
                                    <p:tmPct val="10000"/>
                                  </p:iterate>
                                  <p:childTnLst>
                                    <p:set>
                                      <p:cBhvr>
                                        <p:cTn id="15" dur="1" fill="hold">
                                          <p:stCondLst>
                                            <p:cond delay="0"/>
                                          </p:stCondLst>
                                        </p:cTn>
                                        <p:tgtEl>
                                          <p:spTgt spid="12"/>
                                        </p:tgtEl>
                                        <p:attrNameLst>
                                          <p:attrName>style.visibility</p:attrName>
                                        </p:attrNameLst>
                                      </p:cBhvr>
                                      <p:to>
                                        <p:strVal val="visible"/>
                                      </p:to>
                                    </p:set>
                                    <p:animEffect transition="in" filter="wipe(down)">
                                      <p:cBhvr>
                                        <p:cTn id="16" dur="145">
                                          <p:stCondLst>
                                            <p:cond delay="0"/>
                                          </p:stCondLst>
                                        </p:cTn>
                                        <p:tgtEl>
                                          <p:spTgt spid="12"/>
                                        </p:tgtEl>
                                      </p:cBhvr>
                                    </p:animEffect>
                                    <p:anim calcmode="lin" valueType="num">
                                      <p:cBhvr>
                                        <p:cTn id="17"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20"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21"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22" dur="7">
                                          <p:stCondLst>
                                            <p:cond delay="162"/>
                                          </p:stCondLst>
                                        </p:cTn>
                                        <p:tgtEl>
                                          <p:spTgt spid="12"/>
                                        </p:tgtEl>
                                      </p:cBhvr>
                                      <p:to x="100000" y="60000"/>
                                    </p:animScale>
                                    <p:animScale>
                                      <p:cBhvr>
                                        <p:cTn id="23" dur="41" decel="50000">
                                          <p:stCondLst>
                                            <p:cond delay="169"/>
                                          </p:stCondLst>
                                        </p:cTn>
                                        <p:tgtEl>
                                          <p:spTgt spid="12"/>
                                        </p:tgtEl>
                                      </p:cBhvr>
                                      <p:to x="100000" y="100000"/>
                                    </p:animScale>
                                    <p:animScale>
                                      <p:cBhvr>
                                        <p:cTn id="24" dur="7">
                                          <p:stCondLst>
                                            <p:cond delay="328"/>
                                          </p:stCondLst>
                                        </p:cTn>
                                        <p:tgtEl>
                                          <p:spTgt spid="12"/>
                                        </p:tgtEl>
                                      </p:cBhvr>
                                      <p:to x="100000" y="80000"/>
                                    </p:animScale>
                                    <p:animScale>
                                      <p:cBhvr>
                                        <p:cTn id="25" dur="41" decel="50000">
                                          <p:stCondLst>
                                            <p:cond delay="335"/>
                                          </p:stCondLst>
                                        </p:cTn>
                                        <p:tgtEl>
                                          <p:spTgt spid="12"/>
                                        </p:tgtEl>
                                      </p:cBhvr>
                                      <p:to x="100000" y="100000"/>
                                    </p:animScale>
                                    <p:animScale>
                                      <p:cBhvr>
                                        <p:cTn id="26" dur="7">
                                          <p:stCondLst>
                                            <p:cond delay="410"/>
                                          </p:stCondLst>
                                        </p:cTn>
                                        <p:tgtEl>
                                          <p:spTgt spid="12"/>
                                        </p:tgtEl>
                                      </p:cBhvr>
                                      <p:to x="100000" y="90000"/>
                                    </p:animScale>
                                    <p:animScale>
                                      <p:cBhvr>
                                        <p:cTn id="27" dur="41" decel="50000">
                                          <p:stCondLst>
                                            <p:cond delay="417"/>
                                          </p:stCondLst>
                                        </p:cTn>
                                        <p:tgtEl>
                                          <p:spTgt spid="12"/>
                                        </p:tgtEl>
                                      </p:cBhvr>
                                      <p:to x="100000" y="100000"/>
                                    </p:animScale>
                                    <p:animScale>
                                      <p:cBhvr>
                                        <p:cTn id="28" dur="7">
                                          <p:stCondLst>
                                            <p:cond delay="452"/>
                                          </p:stCondLst>
                                        </p:cTn>
                                        <p:tgtEl>
                                          <p:spTgt spid="12"/>
                                        </p:tgtEl>
                                      </p:cBhvr>
                                      <p:to x="100000" y="95000"/>
                                    </p:animScale>
                                    <p:animScale>
                                      <p:cBhvr>
                                        <p:cTn id="29" dur="41" decel="50000">
                                          <p:stCondLst>
                                            <p:cond delay="459"/>
                                          </p:stCondLst>
                                        </p:cTn>
                                        <p:tgtEl>
                                          <p:spTgt spid="12"/>
                                        </p:tgtEl>
                                      </p:cBhvr>
                                      <p:to x="100000" y="100000"/>
                                    </p:animScale>
                                  </p:childTnLst>
                                </p:cTn>
                              </p:par>
                              <p:par>
                                <p:cTn id="30" presetID="42"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1000"/>
                                        <p:tgtEl>
                                          <p:spTgt spid="26"/>
                                        </p:tgtEl>
                                      </p:cBhvr>
                                    </p:animEffect>
                                    <p:anim calcmode="lin" valueType="num">
                                      <p:cBhvr>
                                        <p:cTn id="33" dur="1000" fill="hold"/>
                                        <p:tgtEl>
                                          <p:spTgt spid="26"/>
                                        </p:tgtEl>
                                        <p:attrNameLst>
                                          <p:attrName>ppt_x</p:attrName>
                                        </p:attrNameLst>
                                      </p:cBhvr>
                                      <p:tavLst>
                                        <p:tav tm="0">
                                          <p:val>
                                            <p:strVal val="#ppt_x"/>
                                          </p:val>
                                        </p:tav>
                                        <p:tav tm="100000">
                                          <p:val>
                                            <p:strVal val="#ppt_x"/>
                                          </p:val>
                                        </p:tav>
                                      </p:tavLst>
                                    </p:anim>
                                    <p:anim calcmode="lin" valueType="num">
                                      <p:cBhvr>
                                        <p:cTn id="3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传感器框架</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12470" y="1465580"/>
            <a:ext cx="5351780" cy="521970"/>
          </a:xfrm>
          <a:prstGeom prst="rect">
            <a:avLst/>
          </a:prstGeom>
          <a:noFill/>
        </p:spPr>
        <p:txBody>
          <a:bodyPr wrap="square" rtlCol="0" anchor="ctr" anchorCtr="0">
            <a:spAutoFit/>
          </a:bodyPr>
          <a:p>
            <a:pPr fontAlgn="auto">
              <a:lnSpc>
                <a:spcPct val="100000"/>
              </a:lnSpc>
            </a:pPr>
            <a:r>
              <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rPr>
              <a:t>SensorManager</a:t>
            </a:r>
            <a:endPar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9" name="TextBox 21"/>
          <p:cNvSpPr txBox="1"/>
          <p:nvPr/>
        </p:nvSpPr>
        <p:spPr>
          <a:xfrm>
            <a:off x="712470" y="2575878"/>
            <a:ext cx="5351780" cy="2676525"/>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这个类是用来创建传感器服务的实例的。该类提供了各种方法来访问和列出传感器</a:t>
            </a:r>
            <a:r>
              <a:rPr lang="zh-CN" sz="2400" b="1" spc="200" dirty="0">
                <a:solidFill>
                  <a:schemeClr val="bg1">
                    <a:lumMod val="50000"/>
                  </a:schemeClr>
                </a:solidFill>
                <a:latin typeface="方正行黑简体" panose="02000000000000000000" charset="-122"/>
                <a:ea typeface="方正行黑简体" panose="02000000000000000000" charset="-122"/>
                <a:cs typeface="Montserrat" charset="0"/>
              </a:rPr>
              <a:t>、</a:t>
            </a: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注册和取消注册传感器事件监听器，以及获取屏幕方向信息。它还提供了几个传感器常量，用于报告传感器精确度，设置数据采集频率和校准传感器。</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0" name="TextBox 21"/>
          <p:cNvSpPr txBox="1"/>
          <p:nvPr/>
        </p:nvSpPr>
        <p:spPr>
          <a:xfrm>
            <a:off x="6303645" y="1465580"/>
            <a:ext cx="5351780" cy="521970"/>
          </a:xfrm>
          <a:prstGeom prst="rect">
            <a:avLst/>
          </a:prstGeom>
          <a:noFill/>
        </p:spPr>
        <p:txBody>
          <a:bodyPr wrap="square" rtlCol="0" anchor="ctr" anchorCtr="0">
            <a:spAutoFit/>
          </a:bodyPr>
          <a:p>
            <a:pPr fontAlgn="auto">
              <a:lnSpc>
                <a:spcPct val="100000"/>
              </a:lnSpc>
            </a:pPr>
            <a:r>
              <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rPr>
              <a:t>Sensor</a:t>
            </a:r>
            <a:endPar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4" name="TextBox 21"/>
          <p:cNvSpPr txBox="1"/>
          <p:nvPr/>
        </p:nvSpPr>
        <p:spPr>
          <a:xfrm>
            <a:off x="6162040" y="2576196"/>
            <a:ext cx="5351780" cy="1198880"/>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这个类用来创建特定传感器的实例。该类提供了各种方法来确定传感器的特性。</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0" grpId="0"/>
      <p:bldP spid="10" grpId="1"/>
      <p:bldP spid="14" grpId="0"/>
      <p:bldP spid="1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传感器框架</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712470" y="1465580"/>
            <a:ext cx="5351780" cy="521970"/>
          </a:xfrm>
          <a:prstGeom prst="rect">
            <a:avLst/>
          </a:prstGeom>
          <a:noFill/>
        </p:spPr>
        <p:txBody>
          <a:bodyPr wrap="square" rtlCol="0" anchor="ctr" anchorCtr="0">
            <a:spAutoFit/>
          </a:bodyPr>
          <a:p>
            <a:pPr fontAlgn="auto">
              <a:lnSpc>
                <a:spcPct val="100000"/>
              </a:lnSpc>
            </a:pPr>
            <a:r>
              <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rPr>
              <a:t>SensorEvent</a:t>
            </a:r>
            <a:endPar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9" name="TextBox 21"/>
          <p:cNvSpPr txBox="1"/>
          <p:nvPr/>
        </p:nvSpPr>
        <p:spPr>
          <a:xfrm>
            <a:off x="712470" y="2642553"/>
            <a:ext cx="5351780" cy="2676525"/>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系统使用这个类来创建传感器事件对象，该对象提供有关传感器事件的信息。</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传感器事件对象中包含以下信息：原始传感器数据、生成事件的传感器类型、数据的准确度和事件的时间戳。</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0" name="TextBox 21"/>
          <p:cNvSpPr txBox="1"/>
          <p:nvPr/>
        </p:nvSpPr>
        <p:spPr>
          <a:xfrm>
            <a:off x="6303645" y="1465580"/>
            <a:ext cx="5351780" cy="521970"/>
          </a:xfrm>
          <a:prstGeom prst="rect">
            <a:avLst/>
          </a:prstGeom>
          <a:noFill/>
        </p:spPr>
        <p:txBody>
          <a:bodyPr wrap="square" rtlCol="0" anchor="ctr" anchorCtr="0">
            <a:spAutoFit/>
          </a:bodyPr>
          <a:p>
            <a:pPr fontAlgn="auto">
              <a:lnSpc>
                <a:spcPct val="100000"/>
              </a:lnSpc>
            </a:pPr>
            <a:r>
              <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rPr>
              <a:t>SensorEventListener</a:t>
            </a:r>
            <a:endParaRPr lang="zh-CN" altLang="en-US" sz="28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4" name="TextBox 21"/>
          <p:cNvSpPr txBox="1"/>
          <p:nvPr/>
        </p:nvSpPr>
        <p:spPr>
          <a:xfrm>
            <a:off x="6216650" y="2642871"/>
            <a:ext cx="5351780" cy="1198880"/>
          </a:xfrm>
          <a:prstGeom prst="rect">
            <a:avLst/>
          </a:prstGeom>
          <a:noFill/>
        </p:spPr>
        <p:txBody>
          <a:bodyPr wrap="square" rtlCol="0" anchor="ctr" anchorCtr="0">
            <a:spAutoFit/>
          </a:bodyPr>
          <a:p>
            <a:pPr fontAlgn="auto">
              <a:lnSpc>
                <a:spcPct val="100000"/>
              </a:lnSpc>
            </a:pPr>
            <a:r>
              <a:rPr sz="2400" b="1" spc="200" dirty="0">
                <a:solidFill>
                  <a:schemeClr val="bg1">
                    <a:lumMod val="50000"/>
                  </a:schemeClr>
                </a:solidFill>
                <a:latin typeface="方正行黑简体" panose="02000000000000000000" charset="-122"/>
                <a:ea typeface="方正行黑简体" panose="02000000000000000000" charset="-122"/>
                <a:cs typeface="Montserrat" charset="0"/>
              </a:rPr>
              <a:t>可以使用此接口创建两种回调方法，以在传感器值或传感器精确度发生变化时接收传感器事件。</a:t>
            </a:r>
            <a:endParaRPr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0" grpId="0"/>
      <p:bldP spid="10" grpId="1"/>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33024" y="401812"/>
            <a:ext cx="6110515" cy="597320"/>
            <a:chOff x="384045" y="271186"/>
            <a:chExt cx="6110515" cy="597320"/>
          </a:xfrm>
        </p:grpSpPr>
        <p:sp>
          <p:nvSpPr>
            <p:cNvPr id="32" name="9"/>
            <p:cNvSpPr txBox="1"/>
            <p:nvPr/>
          </p:nvSpPr>
          <p:spPr>
            <a:xfrm>
              <a:off x="1719108" y="271186"/>
              <a:ext cx="3435256" cy="430530"/>
            </a:xfrm>
            <a:prstGeom prst="rect">
              <a:avLst/>
            </a:prstGeom>
            <a:noFill/>
          </p:spPr>
          <p:txBody>
            <a:bodyPr wrap="square" lIns="0" tIns="0" rIns="0" bIns="0" rtlCol="0">
              <a:spAutoFit/>
            </a:bodyPr>
            <a:lstStyle/>
            <a:p>
              <a:pPr marL="0" lvl="1" algn="ctr"/>
              <a:r>
                <a:rPr lang="zh-CN" altLang="en-US" sz="2800" dirty="0">
                  <a:solidFill>
                    <a:schemeClr val="tx2">
                      <a:lumMod val="50000"/>
                    </a:schemeClr>
                  </a:solidFill>
                  <a:latin typeface="微软雅黑" panose="020B0503020204020204" pitchFamily="34" charset="-122"/>
                  <a:ea typeface="微软雅黑" panose="020B0503020204020204" pitchFamily="34" charset="-122"/>
                </a:rPr>
                <a:t>传感器的可用性</a:t>
              </a:r>
              <a:endParaRPr lang="zh-CN" altLang="en-US" sz="2800" dirty="0">
                <a:solidFill>
                  <a:schemeClr val="tx2">
                    <a:lumMod val="50000"/>
                  </a:schemeClr>
                </a:solidFill>
                <a:latin typeface="微软雅黑" panose="020B0503020204020204" pitchFamily="34" charset="-122"/>
                <a:ea typeface="微软雅黑" panose="020B0503020204020204" pitchFamily="34" charset="-122"/>
              </a:endParaRPr>
            </a:p>
          </p:txBody>
        </p:sp>
        <p:cxnSp>
          <p:nvCxnSpPr>
            <p:cNvPr id="6" name="品 11"/>
            <p:cNvCxnSpPr/>
            <p:nvPr>
              <p:custDataLst>
                <p:tags r:id="rId1"/>
              </p:custDataLst>
            </p:nvPr>
          </p:nvCxnSpPr>
          <p:spPr>
            <a:xfrm>
              <a:off x="384045" y="868506"/>
              <a:ext cx="6110515" cy="0"/>
            </a:xfrm>
            <a:prstGeom prst="line">
              <a:avLst/>
            </a:prstGeom>
            <a:noFill/>
            <a:ln w="38100" cap="flat" cmpd="sng" algn="ctr">
              <a:solidFill>
                <a:schemeClr val="accent1">
                  <a:lumMod val="75000"/>
                </a:schemeClr>
              </a:solidFill>
              <a:prstDash val="solid"/>
              <a:miter lim="800000"/>
            </a:ln>
            <a:effectLst/>
          </p:spPr>
        </p:cxnSp>
      </p:grpSp>
      <p:sp>
        <p:nvSpPr>
          <p:cNvPr id="3" name="TextBox 21"/>
          <p:cNvSpPr txBox="1"/>
          <p:nvPr/>
        </p:nvSpPr>
        <p:spPr>
          <a:xfrm>
            <a:off x="864870" y="1868805"/>
            <a:ext cx="5351780" cy="1198880"/>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你大概会以为传感器的可用性只是关于你的设备上是否拥有这个传感器</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sp>
        <p:nvSpPr>
          <p:cNvPr id="10" name="TextBox 21"/>
          <p:cNvSpPr txBox="1"/>
          <p:nvPr/>
        </p:nvSpPr>
        <p:spPr>
          <a:xfrm>
            <a:off x="864870" y="3655378"/>
            <a:ext cx="5351780" cy="460375"/>
          </a:xfrm>
          <a:prstGeom prst="rect">
            <a:avLst/>
          </a:prstGeom>
          <a:noFill/>
        </p:spPr>
        <p:txBody>
          <a:bodyPr wrap="square" rtlCol="0" anchor="ctr" anchorCtr="0">
            <a:spAutoFit/>
          </a:bodyPr>
          <a:p>
            <a:pPr fontAlgn="auto">
              <a:lnSpc>
                <a:spcPct val="100000"/>
              </a:lnSpc>
            </a:pPr>
            <a:r>
              <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rPr>
              <a:t>事实上还取决于安卓的版本</a:t>
            </a:r>
            <a:endParaRPr lang="zh-CN" altLang="en-US" sz="2400" b="1" spc="200" dirty="0">
              <a:solidFill>
                <a:schemeClr val="bg1">
                  <a:lumMod val="50000"/>
                </a:schemeClr>
              </a:solidFill>
              <a:latin typeface="方正行黑简体" panose="02000000000000000000" charset="-122"/>
              <a:ea typeface="方正行黑简体" panose="02000000000000000000" charset="-122"/>
              <a:cs typeface="Montserrat" charset="0"/>
            </a:endParaRPr>
          </a:p>
        </p:txBody>
      </p:sp>
      <p:pic>
        <p:nvPicPr>
          <p:cNvPr id="5" name="图片 4"/>
          <p:cNvPicPr>
            <a:picLocks noChangeAspect="1"/>
          </p:cNvPicPr>
          <p:nvPr>
            <p:custDataLst>
              <p:tags r:id="rId2"/>
            </p:custDataLst>
          </p:nvPr>
        </p:nvPicPr>
        <p:blipFill>
          <a:blip r:embed="rId3"/>
          <a:stretch>
            <a:fillRect/>
          </a:stretch>
        </p:blipFill>
        <p:spPr>
          <a:xfrm>
            <a:off x="6216650" y="1179830"/>
            <a:ext cx="5272405" cy="556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0" grpId="0"/>
      <p:bldP spid="10" grpId="1"/>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KSO_WM_UNIT_PLACING_PICTURE_USER_VIEWPORT" val="{&quot;height&quot;:2789,&quot;width&quot;:3886}"/>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REFSHAPE" val="742322284"/>
  <p:tag name="KSO_WM_UNIT_PLACING_PICTURE_USER_VIEWPORT" val="{&quot;height&quot;:15410,&quot;width&quot;:10640}"/>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PA" val="v3.0.1"/>
</p:tagLst>
</file>

<file path=ppt/tags/tag61.xml><?xml version="1.0" encoding="utf-8"?>
<p:tagLst xmlns:p="http://schemas.openxmlformats.org/presentationml/2006/main">
  <p:tag name="ISPRING_ULTRA_SCORM_TRACKING_SLIDES" val="1"/>
  <p:tag name="GENSWF_OUTPUT_FILE_NAME" val="33"/>
  <p:tag name="ISLIDE TOOLS.GUIDESSETTING" val="{&quot;Id&quot;:&quot;GuidesStyle_None&quot;,&quot;Name&quot;:&quot;无&quot;,&quot;HeaderHeight&quot;:0.0,&quot;FooterHeight&quot;:0.0,&quot;SideMargin&quot;:0.0,&quot;TopMargin&quot;:0.0,&quot;BottomMargin&quot;:0.0,&quot;IntervalMargin&quot;:0.0}"/>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REFSHAPE" val="736862884"/>
  <p:tag name="KSO_WM_UNIT_PLACING_PICTURE_USER_VIEWPORT" val="{&quot;height&quot;:11310,&quot;width&quot;:10720}"/>
</p:tagLst>
</file>

<file path=ppt/tags/tag9.xml><?xml version="1.0" encoding="utf-8"?>
<p:tagLst xmlns:p="http://schemas.openxmlformats.org/presentationml/2006/main">
  <p:tag name="PA" val="v3.0.1"/>
</p:tagLst>
</file>

<file path=ppt/theme/theme1.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7957</Words>
  <Application>WPS 演示</Application>
  <PresentationFormat>自定义</PresentationFormat>
  <Paragraphs>549</Paragraphs>
  <Slides>63</Slides>
  <Notes>29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63</vt:i4>
      </vt:variant>
    </vt:vector>
  </HeadingPairs>
  <TitlesOfParts>
    <vt:vector size="76" baseType="lpstr">
      <vt:lpstr>Arial</vt:lpstr>
      <vt:lpstr>宋体</vt:lpstr>
      <vt:lpstr>Wingdings</vt:lpstr>
      <vt:lpstr>微软雅黑</vt:lpstr>
      <vt:lpstr>张海山锐线体简</vt:lpstr>
      <vt:lpstr>Microsoft JhengHei Light</vt:lpstr>
      <vt:lpstr>方正行黑简体</vt:lpstr>
      <vt:lpstr>Montserrat</vt:lpstr>
      <vt:lpstr>Segoe Print</vt:lpstr>
      <vt:lpstr>Calibri</vt:lpstr>
      <vt:lpstr>Arial Unicode MS</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lzj</dc:creator>
  <cp:lastModifiedBy>丹上倾墨</cp:lastModifiedBy>
  <cp:revision>1754</cp:revision>
  <dcterms:created xsi:type="dcterms:W3CDTF">2015-12-01T09:06:00Z</dcterms:created>
  <dcterms:modified xsi:type="dcterms:W3CDTF">2020-04-20T13:45:54Z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